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696" r:id="rId6"/>
    <p:sldMasterId id="2147483709" r:id="rId7"/>
    <p:sldMasterId id="2147483660" r:id="rId8"/>
    <p:sldMasterId id="2147483672" r:id="rId9"/>
    <p:sldMasterId id="2147483713" r:id="rId10"/>
    <p:sldMasterId id="2147483715" r:id="rId11"/>
  </p:sldMasterIdLst>
  <p:notesMasterIdLst>
    <p:notesMasterId r:id="rId42"/>
  </p:notesMasterIdLst>
  <p:sldIdLst>
    <p:sldId id="422" r:id="rId12"/>
    <p:sldId id="473" r:id="rId13"/>
    <p:sldId id="351" r:id="rId14"/>
    <p:sldId id="693" r:id="rId15"/>
    <p:sldId id="587" r:id="rId16"/>
    <p:sldId id="374" r:id="rId17"/>
    <p:sldId id="634" r:id="rId18"/>
    <p:sldId id="635" r:id="rId19"/>
    <p:sldId id="683" r:id="rId20"/>
    <p:sldId id="682" r:id="rId21"/>
    <p:sldId id="684" r:id="rId22"/>
    <p:sldId id="685" r:id="rId23"/>
    <p:sldId id="697" r:id="rId24"/>
    <p:sldId id="698" r:id="rId25"/>
    <p:sldId id="699" r:id="rId26"/>
    <p:sldId id="700" r:id="rId27"/>
    <p:sldId id="701" r:id="rId28"/>
    <p:sldId id="702" r:id="rId29"/>
    <p:sldId id="703" r:id="rId30"/>
    <p:sldId id="704" r:id="rId31"/>
    <p:sldId id="705" r:id="rId32"/>
    <p:sldId id="706" r:id="rId33"/>
    <p:sldId id="710" r:id="rId34"/>
    <p:sldId id="708" r:id="rId35"/>
    <p:sldId id="709" r:id="rId36"/>
    <p:sldId id="711" r:id="rId37"/>
    <p:sldId id="712" r:id="rId38"/>
    <p:sldId id="713" r:id="rId39"/>
    <p:sldId id="714" r:id="rId40"/>
    <p:sldId id="488"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573894-A57E-B746-B219-A155FC46165A}" name="hahu.Backchecker" initials="HHu" userId="hahu.Backcheck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hoebe Hyun" initials="PH" lastIdx="9" clrIdx="0">
    <p:extLst>
      <p:ext uri="{19B8F6BF-5375-455C-9EA6-DF929625EA0E}">
        <p15:presenceInfo xmlns:p15="http://schemas.microsoft.com/office/powerpoint/2012/main" userId="S::phyun@hntb.com::71ba0358-d090-454c-960e-b36c77dc9284" providerId="AD"/>
      </p:ext>
    </p:extLst>
  </p:cmAuthor>
  <p:cmAuthor id="2" name="Alex Strom" initials="AS" lastIdx="13" clrIdx="1">
    <p:extLst>
      <p:ext uri="{19B8F6BF-5375-455C-9EA6-DF929625EA0E}">
        <p15:presenceInfo xmlns:p15="http://schemas.microsoft.com/office/powerpoint/2012/main" userId="S::astrom@hntb.com::a2f36568-6eeb-427e-bf4e-61d4316194a7" providerId="AD"/>
      </p:ext>
    </p:extLst>
  </p:cmAuthor>
  <p:cmAuthor id="3" name="Laura Higashi-Poynter" initials="LH" lastIdx="5" clrIdx="2">
    <p:extLst>
      <p:ext uri="{19B8F6BF-5375-455C-9EA6-DF929625EA0E}">
        <p15:presenceInfo xmlns:p15="http://schemas.microsoft.com/office/powerpoint/2012/main" userId="S::lhigashipoynter@hntb.com::d2b2c5a9-825d-4e8a-9e1f-1febc7926151" providerId="AD"/>
      </p:ext>
    </p:extLst>
  </p:cmAuthor>
  <p:cmAuthor id="4" name="Brandon Lazzell" initials="BL" lastIdx="6" clrIdx="3">
    <p:extLst>
      <p:ext uri="{19B8F6BF-5375-455C-9EA6-DF929625EA0E}">
        <p15:presenceInfo xmlns:p15="http://schemas.microsoft.com/office/powerpoint/2012/main" userId="S::blazzell@hntb.com::05515c36-a0ae-443a-96a8-99ca3113f471" providerId="AD"/>
      </p:ext>
    </p:extLst>
  </p:cmAuthor>
  <p:cmAuthor id="5" name="Alexander Roberts" initials="AR" lastIdx="14" clrIdx="4">
    <p:extLst>
      <p:ext uri="{19B8F6BF-5375-455C-9EA6-DF929625EA0E}">
        <p15:presenceInfo xmlns:p15="http://schemas.microsoft.com/office/powerpoint/2012/main" userId="S::alroberts@HNTB.com::671a5b9a-91f3-47f1-a4cf-df4c833a79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8FA"/>
    <a:srgbClr val="E6E6E6"/>
    <a:srgbClr val="FFCCFF"/>
    <a:srgbClr val="D038BA"/>
    <a:srgbClr val="E2ECF2"/>
    <a:srgbClr val="347D98"/>
    <a:srgbClr val="9EBB5D"/>
    <a:srgbClr val="C38F40"/>
    <a:srgbClr val="5B9DB5"/>
    <a:srgbClr val="80B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DDC06-0647-F3D0-CC76-5508DD1FFA22}" v="82" dt="2024-08-22T17:01:13.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80141" autoAdjust="0"/>
  </p:normalViewPr>
  <p:slideViewPr>
    <p:cSldViewPr snapToGrid="0">
      <p:cViewPr varScale="1">
        <p:scale>
          <a:sx n="88" d="100"/>
          <a:sy n="88" d="100"/>
        </p:scale>
        <p:origin x="1218" y="66"/>
      </p:cViewPr>
      <p:guideLst/>
    </p:cSldViewPr>
  </p:slideViewPr>
  <p:outlineViewPr>
    <p:cViewPr>
      <p:scale>
        <a:sx n="33" d="100"/>
        <a:sy n="33" d="100"/>
      </p:scale>
      <p:origin x="0" y="-19888"/>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BA50C4-21AA-4C7A-902E-5B6F139D8CE8}" type="datetimeFigureOut">
              <a:rPr lang="en-US" smtClean="0"/>
              <a:t>8/22/2024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8FAD7B-373A-4FDB-92BD-ADA6BB986730}" type="slidenum">
              <a:rPr lang="en-US" smtClean="0"/>
              <a:t>‹#›</a:t>
            </a:fld>
            <a:endParaRPr lang="en-US" dirty="0"/>
          </a:p>
        </p:txBody>
      </p:sp>
    </p:spTree>
    <p:extLst>
      <p:ext uri="{BB962C8B-B14F-4D97-AF65-F5344CB8AC3E}">
        <p14:creationId xmlns:p14="http://schemas.microsoft.com/office/powerpoint/2010/main" val="92700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8FAD7B-373A-4FDB-92BD-ADA6BB986730}" type="slidenum">
              <a:rPr lang="en-US" smtClean="0"/>
              <a:t>1</a:t>
            </a:fld>
            <a:endParaRPr lang="en-US" dirty="0"/>
          </a:p>
        </p:txBody>
      </p:sp>
    </p:spTree>
    <p:extLst>
      <p:ext uri="{BB962C8B-B14F-4D97-AF65-F5344CB8AC3E}">
        <p14:creationId xmlns:p14="http://schemas.microsoft.com/office/powerpoint/2010/main" val="413219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aseline="0" dirty="0">
                <a:latin typeface="Arial" panose="020B0604020202020204" pitchFamily="34" charset="0"/>
              </a:rPr>
              <a:t>Julie to talk about WSDOT policy on flood risk assessment (purposes and type of analysis)</a:t>
            </a:r>
          </a:p>
          <a:p>
            <a:pPr>
              <a:lnSpc>
                <a:spcPct val="90000"/>
              </a:lnSpc>
            </a:pPr>
            <a:endParaRPr lang="en-US" sz="1200" baseline="0" dirty="0">
              <a:latin typeface="Arial" panose="020B0604020202020204" pitchFamily="34" charset="0"/>
            </a:endParaRPr>
          </a:p>
          <a:p>
            <a:pPr>
              <a:lnSpc>
                <a:spcPct val="90000"/>
              </a:lnSpc>
            </a:pPr>
            <a:r>
              <a:rPr lang="en-US" sz="1200" baseline="0" dirty="0">
                <a:latin typeface="Arial" panose="020B0604020202020204" pitchFamily="34" charset="0"/>
              </a:rPr>
              <a:t>While it takes 8 to 18 months to go through the FEMA CLOMR process, the FEMA CLOMR requirements are well understood.</a:t>
            </a:r>
          </a:p>
          <a:p>
            <a:pPr>
              <a:lnSpc>
                <a:spcPct val="90000"/>
              </a:lnSpc>
            </a:pPr>
            <a:r>
              <a:rPr lang="en-US" sz="1200" baseline="0" dirty="0">
                <a:latin typeface="Arial" panose="020B0604020202020204" pitchFamily="34" charset="0"/>
              </a:rPr>
              <a:t> </a:t>
            </a:r>
          </a:p>
          <a:p>
            <a:pPr>
              <a:lnSpc>
                <a:spcPct val="90000"/>
              </a:lnSpc>
            </a:pPr>
            <a:r>
              <a:rPr lang="en-US" sz="1200" baseline="0" dirty="0">
                <a:latin typeface="Arial" panose="020B0604020202020204" pitchFamily="34" charset="0"/>
              </a:rPr>
              <a:t>More challenges on local floodplain permit requirements. Each NFIP community is different. Many exceed FEMA minimum standards. Henry will be presenting this topic in more detail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5771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CDC475-BD9A-4C4C-9E91-34CA2171916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99984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9307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4154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4615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83716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61301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179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062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1305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 HQ Hydraulics in Development Division</a:t>
            </a:r>
          </a:p>
          <a:p>
            <a:pPr marL="171450" indent="-171450">
              <a:buFont typeface="Arial" panose="020B0604020202020204" pitchFamily="34" charset="0"/>
              <a:buChar char="•"/>
            </a:pPr>
            <a:r>
              <a:rPr lang="en-US" dirty="0"/>
              <a:t>Oversee 4 programs and work directly with all the region hydraulics engineers</a:t>
            </a:r>
          </a:p>
          <a:p>
            <a:pPr marL="171450" indent="-171450">
              <a:buFont typeface="Arial" panose="020B0604020202020204" pitchFamily="34" charset="0"/>
              <a:buChar char="•"/>
            </a:pPr>
            <a:r>
              <a:rPr lang="en-US" dirty="0"/>
              <a:t>WSDOT for 23 years</a:t>
            </a:r>
          </a:p>
          <a:p>
            <a:pPr marL="171450" indent="-171450">
              <a:buFont typeface="Arial" panose="020B0604020202020204" pitchFamily="34" charset="0"/>
              <a:buChar char="•"/>
            </a:pPr>
            <a:r>
              <a:rPr lang="en-US" dirty="0"/>
              <a:t>Background is in Construction Management, Transportation and Hydraulics Engineering</a:t>
            </a:r>
          </a:p>
          <a:p>
            <a:pPr marL="171450" indent="-171450">
              <a:buFont typeface="Arial" panose="020B0604020202020204" pitchFamily="34" charset="0"/>
              <a:buChar char="•"/>
            </a:pPr>
            <a:r>
              <a:rPr lang="en-US" dirty="0"/>
              <a:t>Those that know me now I graduation from WSU (Go Cougs) General Civil Engineer with emphasis in Transportation and Hydraulic Engineering – go figure.</a:t>
            </a:r>
          </a:p>
          <a:p>
            <a:pPr marL="171450" indent="-171450">
              <a:buFont typeface="Arial" panose="020B0604020202020204" pitchFamily="34" charset="0"/>
              <a:buChar char="•"/>
            </a:pPr>
            <a:r>
              <a:rPr lang="en-US" dirty="0"/>
              <a:t>When I’m not working I juggle the needs of my large extended family, house &amp; yard projects and the need of 2 teenagers and a kid in college ….so I work a lot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CDC475-BD9A-4C4C-9E91-34CA2171916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4643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57107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34947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0596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20320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56019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3840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36572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90947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89137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2D4F3-DC5D-44F1-9514-7101CA9D522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821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we have the largest FP program in the world!</a:t>
            </a:r>
          </a:p>
          <a:p>
            <a:endParaRPr lang="en-US" dirty="0"/>
          </a:p>
          <a:p>
            <a:r>
              <a:rPr lang="en-US" dirty="0"/>
              <a:t>We have many partners that help us with through our Fish Passage Program efforts (resource agencies, Tribes, and consultants) and we can use all the help that we can get because:</a:t>
            </a:r>
          </a:p>
          <a:p>
            <a:endParaRPr lang="en-US" dirty="0"/>
          </a:p>
          <a:p>
            <a:r>
              <a:rPr lang="en-US" dirty="0"/>
              <a:t>WSDOT has over 7000 miles of highway across the entire state </a:t>
            </a:r>
          </a:p>
          <a:p>
            <a:r>
              <a:rPr lang="en-US" dirty="0"/>
              <a:t>There are around 4000 water crossings over fish bearing streams</a:t>
            </a:r>
          </a:p>
          <a:p>
            <a:r>
              <a:rPr lang="en-US" dirty="0"/>
              <a:t>And 2000 of those crossings are barriers (that we know about) although that number changes with every season and storm event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67C31D-3DCE-4A42-8FEF-AB725D88E15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07516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DBCDC475-BD9A-4C4C-9E91-34CA21719164}" type="slidenum">
              <a:rPr lang="en-US" smtClean="0"/>
              <a:pPr>
                <a:defRPr/>
              </a:pPr>
              <a:t>30</a:t>
            </a:fld>
            <a:endParaRPr lang="en-US" dirty="0"/>
          </a:p>
        </p:txBody>
      </p:sp>
    </p:spTree>
    <p:extLst>
      <p:ext uri="{BB962C8B-B14F-4D97-AF65-F5344CB8AC3E}">
        <p14:creationId xmlns:p14="http://schemas.microsoft.com/office/powerpoint/2010/main" val="149058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CDC475-BD9A-4C4C-9E91-34CA2171916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796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Our plan to get us to the 2030 Delivery Plan.</a:t>
            </a:r>
          </a:p>
          <a:p>
            <a:pPr marL="171450" indent="-171450">
              <a:buFont typeface="Arial" panose="020B0604020202020204" pitchFamily="34" charset="0"/>
              <a:buChar char="•"/>
            </a:pPr>
            <a:r>
              <a:rPr lang="en-US" dirty="0"/>
              <a:t>There is a total of 431 barriers currently in our plan.  This includes stand alone fish passage projects as well as barriers within larger transportation projects.</a:t>
            </a:r>
          </a:p>
          <a:p>
            <a:pPr marL="171450" indent="-171450">
              <a:buFont typeface="Arial" panose="020B0604020202020204" pitchFamily="34" charset="0"/>
              <a:buChar char="•"/>
            </a:pPr>
            <a:r>
              <a:rPr lang="en-US" dirty="0"/>
              <a:t>The different color dots indicate the biennium most of the design process is taking place. </a:t>
            </a:r>
            <a:r>
              <a:rPr lang="en-US" strike="sngStrike" dirty="0"/>
              <a:t>  </a:t>
            </a:r>
          </a:p>
          <a:p>
            <a:pPr marL="171450" indent="-171450">
              <a:buFont typeface="Arial" panose="020B0604020202020204" pitchFamily="34" charset="0"/>
              <a:buChar char="•"/>
            </a:pPr>
            <a:r>
              <a:rPr lang="en-US" dirty="0"/>
              <a:t>For example, green dots are currently in design and will go to construction next biennium. </a:t>
            </a:r>
            <a:endParaRPr lang="en-US" strike="sngStrike" dirty="0"/>
          </a:p>
          <a:p>
            <a:pPr marL="171450" indent="-171450">
              <a:buFont typeface="Arial" panose="020B0604020202020204" pitchFamily="34" charset="0"/>
              <a:buChar char="•"/>
            </a:pPr>
            <a:r>
              <a:rPr lang="en-US" strike="noStrike" dirty="0"/>
              <a:t>For those of you keeping track, after this summer we have 7 more construction seasons (2023-2029) to complete a couple hundred more sites, or about 50 each year. :D It’s a tall order.</a:t>
            </a:r>
          </a:p>
          <a:p>
            <a:endParaRPr lang="en-US" dirty="0"/>
          </a:p>
          <a:p>
            <a:endParaRPr lang="en-US" dirty="0"/>
          </a:p>
          <a:p>
            <a:r>
              <a:rPr lang="en-US" dirty="0"/>
              <a:t>To date:</a:t>
            </a:r>
          </a:p>
          <a:p>
            <a:r>
              <a:rPr lang="en-US" dirty="0"/>
              <a:t>Under construction 312 </a:t>
            </a:r>
          </a:p>
          <a:p>
            <a:r>
              <a:rPr lang="en-US" dirty="0"/>
              <a:t>Rest design has initiated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CDC475-BD9A-4C4C-9E91-34CA2171916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021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of the program status:</a:t>
            </a:r>
          </a:p>
          <a:p>
            <a:r>
              <a:rPr lang="en-US" dirty="0"/>
              <a:t>As of January 2024 </a:t>
            </a:r>
          </a:p>
          <a:p>
            <a:r>
              <a:rPr lang="en-US" dirty="0"/>
              <a:t>114 corrected barriers</a:t>
            </a:r>
          </a:p>
          <a:p>
            <a:endParaRPr lang="en-US" dirty="0"/>
          </a:p>
          <a:p>
            <a:r>
              <a:rPr lang="en-US" sz="1800" dirty="0">
                <a:latin typeface="Helvetica"/>
                <a:ea typeface="Aptos" panose="020B0004020202020204" pitchFamily="34" charset="0"/>
                <a:cs typeface="Helvetica"/>
              </a:rPr>
              <a:t>July</a:t>
            </a:r>
            <a:r>
              <a:rPr lang="en-US" sz="1800" dirty="0">
                <a:effectLst/>
                <a:latin typeface="Helvetica"/>
                <a:ea typeface="Aptos" panose="020B0004020202020204" pitchFamily="34" charset="0"/>
                <a:cs typeface="Helvetica"/>
              </a:rPr>
              <a:t> 2024 corrected 145 injunction barriers, opening 572 miles of potential fish habitat – 50 percent of the total blocked habitat of injunction culverts. We currently have 160 additional sites under construction contract. Once those additional 160 barriers are corrected, WSDOT will have restored access to 70% of blocked potential habitat. With existing funds, we expect to restore access to 75% of blocked potential habitat. The remaining work to get to 90% requires additional funding estimated at $4 billion.</a:t>
            </a:r>
          </a:p>
          <a:p>
            <a:endParaRPr lang="en-US" dirty="0"/>
          </a:p>
          <a:p>
            <a:r>
              <a:rPr lang="en-US" dirty="0"/>
              <a:t>Additional 36 statewide</a:t>
            </a:r>
          </a:p>
          <a:p>
            <a:endParaRPr lang="en-US" dirty="0"/>
          </a:p>
        </p:txBody>
      </p:sp>
      <p:sp>
        <p:nvSpPr>
          <p:cNvPr id="4" name="Slide Number Placeholder 3"/>
          <p:cNvSpPr>
            <a:spLocks noGrp="1"/>
          </p:cNvSpPr>
          <p:nvPr>
            <p:ph type="sldNum" sz="quarter" idx="5"/>
          </p:nvPr>
        </p:nvSpPr>
        <p:spPr/>
        <p:txBody>
          <a:bodyPr/>
          <a:lstStyle/>
          <a:p>
            <a:fld id="{4EDD82A2-A338-45F9-960D-80C73BFABA6C}" type="slidenum">
              <a:rPr lang="en-US" smtClean="0"/>
              <a:t>6</a:t>
            </a:fld>
            <a:endParaRPr lang="en-US"/>
          </a:p>
        </p:txBody>
      </p:sp>
    </p:spTree>
    <p:extLst>
      <p:ext uri="{BB962C8B-B14F-4D97-AF65-F5344CB8AC3E}">
        <p14:creationId xmlns:p14="http://schemas.microsoft.com/office/powerpoint/2010/main" val="150972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DBCDC475-BD9A-4C4C-9E91-34CA21719164}" type="slidenum">
              <a:rPr lang="en-US" smtClean="0"/>
              <a:pPr>
                <a:defRPr/>
              </a:pPr>
              <a:t>7</a:t>
            </a:fld>
            <a:endParaRPr lang="en-US" dirty="0"/>
          </a:p>
        </p:txBody>
      </p:sp>
    </p:spTree>
    <p:extLst>
      <p:ext uri="{BB962C8B-B14F-4D97-AF65-F5344CB8AC3E}">
        <p14:creationId xmlns:p14="http://schemas.microsoft.com/office/powerpoint/2010/main" val="30956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8FAD7B-373A-4FDB-92BD-ADA6BB986730}" type="slidenum">
              <a:rPr lang="en-US" smtClean="0"/>
              <a:t>8</a:t>
            </a:fld>
            <a:endParaRPr lang="en-US" dirty="0"/>
          </a:p>
        </p:txBody>
      </p:sp>
    </p:spTree>
    <p:extLst>
      <p:ext uri="{BB962C8B-B14F-4D97-AF65-F5344CB8AC3E}">
        <p14:creationId xmlns:p14="http://schemas.microsoft.com/office/powerpoint/2010/main" val="2299822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SRH-2D- implemented 2D modeling for all water crossings</a:t>
            </a:r>
          </a:p>
          <a:p>
            <a:pPr marL="285750" indent="-285750">
              <a:buFont typeface="Arial" panose="020B0604020202020204" pitchFamily="34" charset="0"/>
              <a:buChar char="•"/>
            </a:pPr>
            <a:r>
              <a:rPr lang="en-US" sz="1800" dirty="0"/>
              <a:t>Incorporated 2080 projected flows to incorporate projected flow data</a:t>
            </a:r>
          </a:p>
          <a:p>
            <a:pPr marL="285750" indent="-285750">
              <a:buFont typeface="Arial" panose="020B0604020202020204" pitchFamily="34" charset="0"/>
              <a:buChar char="•"/>
            </a:pPr>
            <a:r>
              <a:rPr lang="en-US" sz="1800" dirty="0"/>
              <a:t>Maintenance Clearance –recommendations and requirements depending on restoration and complexity features</a:t>
            </a:r>
          </a:p>
          <a:p>
            <a:pPr marL="285750" indent="-285750">
              <a:buFont typeface="Arial" panose="020B0604020202020204" pitchFamily="34" charset="0"/>
              <a:buChar char="•"/>
            </a:pPr>
            <a:r>
              <a:rPr lang="en-US" sz="1800" dirty="0"/>
              <a:t>Provided more clarity on Long-term Degradation/Aggradation including establishing a minimum scour for 3 sided and bridge crossing structures and our certification program for design consistency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Channel Complexity- expanding the use of LWM and Deformable Grade Control Features through research and monitoring data from experimental features</a:t>
            </a:r>
          </a:p>
          <a:p>
            <a:pPr marL="171450" indent="-1714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DBCDC475-BD9A-4C4C-9E91-34CA21719164}" type="slidenum">
              <a:rPr lang="en-US" smtClean="0"/>
              <a:pPr>
                <a:defRPr/>
              </a:pPr>
              <a:t>9</a:t>
            </a:fld>
            <a:endParaRPr lang="en-US" dirty="0"/>
          </a:p>
        </p:txBody>
      </p:sp>
    </p:spTree>
    <p:extLst>
      <p:ext uri="{BB962C8B-B14F-4D97-AF65-F5344CB8AC3E}">
        <p14:creationId xmlns:p14="http://schemas.microsoft.com/office/powerpoint/2010/main" val="197599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B8FA-CD25-4020-9CED-C6C303EFD0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BE6F7E-8FFD-44F7-B648-E7BC63F6B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1FDC6-CBCD-4EAE-9E26-D89F6FD1CDCF}"/>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44BF8B9-7A52-4182-BDF6-29F047FF1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2E4025-E046-40D0-AEC2-5B25EAC8396B}"/>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846708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9544-11D1-47A7-92FA-B24328FEA5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0A91B-850B-4B0D-90A7-1C9BF47CDA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093C2-1C5B-41ED-A6A7-A2AE2862B8F5}"/>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C6E6087-716A-4AE7-BABB-E6D787534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B4F3AB-5EBD-4114-B15C-122F0C0C359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433628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21386-B902-4752-9D78-7910334810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8B71-C4FF-4CA1-8367-C427803CD3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40E1-8311-4ED8-BD44-379B8917597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BF9AB1CA-ED03-4468-AF0A-8B9537E980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060EDF-5459-4015-A13E-A3A6D5DDF0FC}"/>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07286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46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B8FA-CD25-4020-9CED-C6C303EFD0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BE6F7E-8FFD-44F7-B648-E7BC63F6B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1FDC6-CBCD-4EAE-9E26-D89F6FD1CDCF}"/>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44BF8B9-7A52-4182-BDF6-29F047FF1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2E4025-E046-40D0-AEC2-5B25EAC8396B}"/>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183819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9B58-3AF6-433A-B767-71D8C1CEA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F39BC0-CB1B-4900-9986-984A287ABA19}"/>
              </a:ext>
            </a:extLst>
          </p:cNvPr>
          <p:cNvSpPr>
            <a:spLocks noGrp="1"/>
          </p:cNvSpPr>
          <p:nvPr>
            <p:ph idx="1"/>
          </p:nvPr>
        </p:nvSpPr>
        <p:spPr>
          <a:xfrm>
            <a:off x="2166768" y="1825625"/>
            <a:ext cx="9187032" cy="4351338"/>
          </a:xfrm>
        </p:spPr>
        <p:txBody>
          <a:bodyPr>
            <a:normAutofit/>
          </a:bodyPr>
          <a:lstStyle>
            <a:lvl1pPr>
              <a:spcBef>
                <a:spcPts val="1800"/>
              </a:spcBef>
              <a:buClr>
                <a:srgbClr val="347D98"/>
              </a:buClr>
              <a:buSzPct val="115000"/>
              <a:defRPr sz="2200">
                <a:solidFill>
                  <a:srgbClr val="347D98"/>
                </a:solidFill>
                <a:latin typeface="Arial" panose="020B0604020202020204" pitchFamily="34" charset="0"/>
                <a:cs typeface="Arial" panose="020B0604020202020204" pitchFamily="34" charset="0"/>
              </a:defRPr>
            </a:lvl1pPr>
            <a:lvl2pPr marL="457200">
              <a:defRPr sz="2000">
                <a:latin typeface="Arial" panose="020B0604020202020204" pitchFamily="34" charset="0"/>
                <a:cs typeface="Arial" panose="020B0604020202020204" pitchFamily="34" charset="0"/>
              </a:defRPr>
            </a:lvl2pPr>
            <a:lvl3pPr marL="777240">
              <a:buClr>
                <a:schemeClr val="bg2">
                  <a:lumMod val="50000"/>
                </a:schemeClr>
              </a:buCl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C31639-A3B9-4E3A-B2E7-4D26B6025940}"/>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23622EB-C189-444F-8B5A-23F00EAE1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94B081-E8D0-4924-9CA6-F5CDAB170930}"/>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260753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C60E-7BA3-4F41-BE88-DDE0D2EC0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6F828-4D98-42FA-878B-1FB8694C2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534CFA-F330-4D56-8432-C1DEDC65853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C49056BD-269E-4685-96F4-FFF0E7DC81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81B68E-9C78-4D11-A191-CFB73A59184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201521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21BE-88F8-403E-8E89-EA169761DA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F7E07-F55E-493E-B050-09B981DF29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84421-A755-4579-AE7C-13B9E8E299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5592E-2B32-4ECA-B0BF-3F25C15F796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68019A5D-E3D7-4816-A273-5C684C80FB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FD7B1C-997B-4DC8-83DE-206E5AE17103}"/>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764702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714B-F51A-40C6-92E5-2C4109204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A72B9-A14F-4386-947D-D4D37A5DC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43522E-BED4-4608-9981-FEF9C29391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54905-5A31-4E17-ADC5-BED6C6353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358C20-8BDF-4B3A-89FB-569F1E85F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EED07A-3A1B-457C-BF9F-C709090C1A16}"/>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8" name="Footer Placeholder 7">
            <a:extLst>
              <a:ext uri="{FF2B5EF4-FFF2-40B4-BE49-F238E27FC236}">
                <a16:creationId xmlns:a16="http://schemas.microsoft.com/office/drawing/2014/main" id="{90D43F71-A2F4-47F2-BEB2-111EDA712F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594B31-EC13-4798-BF65-F848DC220257}"/>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016685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780C-7C38-43B9-B487-671C2A807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BDBEA-8A37-4261-894A-B7701712A51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4" name="Footer Placeholder 3">
            <a:extLst>
              <a:ext uri="{FF2B5EF4-FFF2-40B4-BE49-F238E27FC236}">
                <a16:creationId xmlns:a16="http://schemas.microsoft.com/office/drawing/2014/main" id="{343F5A0D-CB15-41C7-9EE9-E561DFBC63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D42A0C-E3B4-4367-8920-60CC32EC89E8}"/>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171036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9B8EC-CA44-4041-92ED-5046A69C12F8}"/>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3" name="Footer Placeholder 2">
            <a:extLst>
              <a:ext uri="{FF2B5EF4-FFF2-40B4-BE49-F238E27FC236}">
                <a16:creationId xmlns:a16="http://schemas.microsoft.com/office/drawing/2014/main" id="{C633EDFB-F1B6-4DD6-A7CF-F51038B143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71580FE-0017-49B5-811E-95619333AB76}"/>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060267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9B58-3AF6-433A-B767-71D8C1CEA7F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8F39BC0-CB1B-4900-9986-984A287ABA19}"/>
              </a:ext>
            </a:extLst>
          </p:cNvPr>
          <p:cNvSpPr>
            <a:spLocks noGrp="1"/>
          </p:cNvSpPr>
          <p:nvPr>
            <p:ph idx="1"/>
          </p:nvPr>
        </p:nvSpPr>
        <p:spPr>
          <a:xfrm>
            <a:off x="2166768" y="1825625"/>
            <a:ext cx="9187032" cy="4351338"/>
          </a:xfrm>
        </p:spPr>
        <p:txBody>
          <a:bodyPr>
            <a:normAutofit/>
          </a:bodyPr>
          <a:lstStyle>
            <a:lvl1pPr>
              <a:spcBef>
                <a:spcPts val="1800"/>
              </a:spcBef>
              <a:buClr>
                <a:srgbClr val="347D98"/>
              </a:buClr>
              <a:buSzPct val="115000"/>
              <a:defRPr sz="2200">
                <a:solidFill>
                  <a:srgbClr val="347D98"/>
                </a:solidFill>
                <a:latin typeface="Arial" panose="020B0604020202020204" pitchFamily="34" charset="0"/>
                <a:cs typeface="Arial" panose="020B0604020202020204" pitchFamily="34" charset="0"/>
              </a:defRPr>
            </a:lvl1pPr>
            <a:lvl2pPr marL="457200">
              <a:defRPr sz="2000">
                <a:latin typeface="Arial" panose="020B0604020202020204" pitchFamily="34" charset="0"/>
                <a:cs typeface="Arial" panose="020B0604020202020204" pitchFamily="34" charset="0"/>
              </a:defRPr>
            </a:lvl2pPr>
            <a:lvl3pPr marL="777240">
              <a:buClr>
                <a:schemeClr val="bg2">
                  <a:lumMod val="50000"/>
                </a:schemeClr>
              </a:buCl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C31639-A3B9-4E3A-B2E7-4D26B6025940}"/>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23622EB-C189-444F-8B5A-23F00EAE1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94B081-E8D0-4924-9CA6-F5CDAB170930}"/>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263803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7F68-FC5D-47B8-A6AD-83F54E505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E7846-855D-46C7-A835-B974BBD7A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7FA11-2931-46EF-B86C-D76349B44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52583F-8E56-4A3C-B106-34A8BF902AFB}"/>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11CFE7B-1254-4996-B69A-5A5F35FC78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93A9D1-7E99-4E3B-AB2A-D2795FCC38EF}"/>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652130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EA52-1506-43E9-AB39-3E1773C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52EA5-8442-4F49-A178-33E621B46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C0B49A-6F81-484E-84B6-9DAC766B5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C4FF-C749-4DE3-A91B-04337BB7540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61DB502-0F6D-4F06-856D-D8004C898A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927EAE-ED9A-40AA-9DE2-E0721B240BEE}"/>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463453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9544-11D1-47A7-92FA-B24328FEA5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0A91B-850B-4B0D-90A7-1C9BF47CDA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093C2-1C5B-41ED-A6A7-A2AE2862B8F5}"/>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C6E6087-716A-4AE7-BABB-E6D787534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B4F3AB-5EBD-4114-B15C-122F0C0C359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905699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21386-B902-4752-9D78-7910334810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8B71-C4FF-4CA1-8367-C427803CD3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40E1-8311-4ED8-BD44-379B8917597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BF9AB1CA-ED03-4468-AF0A-8B9537E980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060EDF-5459-4015-A13E-A3A6D5DDF0FC}"/>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335656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B8FA-CD25-4020-9CED-C6C303EFD0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BE6F7E-8FFD-44F7-B648-E7BC63F6B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1FDC6-CBCD-4EAE-9E26-D89F6FD1CDCF}"/>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44BF8B9-7A52-4182-BDF6-29F047FF1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2E4025-E046-40D0-AEC2-5B25EAC8396B}"/>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035750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9B58-3AF6-433A-B767-71D8C1CEA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F39BC0-CB1B-4900-9986-984A287ABA19}"/>
              </a:ext>
            </a:extLst>
          </p:cNvPr>
          <p:cNvSpPr>
            <a:spLocks noGrp="1"/>
          </p:cNvSpPr>
          <p:nvPr>
            <p:ph idx="1"/>
          </p:nvPr>
        </p:nvSpPr>
        <p:spPr>
          <a:xfrm>
            <a:off x="2166768" y="1825625"/>
            <a:ext cx="9187032" cy="4351338"/>
          </a:xfrm>
        </p:spPr>
        <p:txBody>
          <a:bodyPr>
            <a:normAutofit/>
          </a:bodyPr>
          <a:lstStyle>
            <a:lvl1pPr>
              <a:spcBef>
                <a:spcPts val="1800"/>
              </a:spcBef>
              <a:buClr>
                <a:srgbClr val="347D98"/>
              </a:buClr>
              <a:buSzPct val="115000"/>
              <a:defRPr sz="2200">
                <a:solidFill>
                  <a:srgbClr val="347D98"/>
                </a:solidFill>
                <a:latin typeface="Arial" panose="020B0604020202020204" pitchFamily="34" charset="0"/>
                <a:cs typeface="Arial" panose="020B0604020202020204" pitchFamily="34" charset="0"/>
              </a:defRPr>
            </a:lvl1pPr>
            <a:lvl2pPr marL="457200">
              <a:defRPr sz="2000">
                <a:latin typeface="Arial" panose="020B0604020202020204" pitchFamily="34" charset="0"/>
                <a:cs typeface="Arial" panose="020B0604020202020204" pitchFamily="34" charset="0"/>
              </a:defRPr>
            </a:lvl2pPr>
            <a:lvl3pPr marL="777240">
              <a:buClr>
                <a:schemeClr val="bg2">
                  <a:lumMod val="50000"/>
                </a:schemeClr>
              </a:buCl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C31639-A3B9-4E3A-B2E7-4D26B6025940}"/>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23622EB-C189-444F-8B5A-23F00EAE1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94B081-E8D0-4924-9CA6-F5CDAB170930}"/>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029402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C60E-7BA3-4F41-BE88-DDE0D2EC0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6F828-4D98-42FA-878B-1FB8694C2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534CFA-F330-4D56-8432-C1DEDC65853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C49056BD-269E-4685-96F4-FFF0E7DC81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81B68E-9C78-4D11-A191-CFB73A59184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42316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21BE-88F8-403E-8E89-EA169761DA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F7E07-F55E-493E-B050-09B981DF29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84421-A755-4579-AE7C-13B9E8E299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5592E-2B32-4ECA-B0BF-3F25C15F796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68019A5D-E3D7-4816-A273-5C684C80FB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FD7B1C-997B-4DC8-83DE-206E5AE17103}"/>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241987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714B-F51A-40C6-92E5-2C4109204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A72B9-A14F-4386-947D-D4D37A5DC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43522E-BED4-4608-9981-FEF9C29391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54905-5A31-4E17-ADC5-BED6C6353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358C20-8BDF-4B3A-89FB-569F1E85F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EED07A-3A1B-457C-BF9F-C709090C1A16}"/>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8" name="Footer Placeholder 7">
            <a:extLst>
              <a:ext uri="{FF2B5EF4-FFF2-40B4-BE49-F238E27FC236}">
                <a16:creationId xmlns:a16="http://schemas.microsoft.com/office/drawing/2014/main" id="{90D43F71-A2F4-47F2-BEB2-111EDA712F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594B31-EC13-4798-BF65-F848DC220257}"/>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09291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780C-7C38-43B9-B487-671C2A807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BDBEA-8A37-4261-894A-B7701712A51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4" name="Footer Placeholder 3">
            <a:extLst>
              <a:ext uri="{FF2B5EF4-FFF2-40B4-BE49-F238E27FC236}">
                <a16:creationId xmlns:a16="http://schemas.microsoft.com/office/drawing/2014/main" id="{343F5A0D-CB15-41C7-9EE9-E561DFBC63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D42A0C-E3B4-4367-8920-60CC32EC89E8}"/>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714114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C60E-7BA3-4F41-BE88-DDE0D2EC0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6F828-4D98-42FA-878B-1FB8694C2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534CFA-F330-4D56-8432-C1DEDC65853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C49056BD-269E-4685-96F4-FFF0E7DC81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81B68E-9C78-4D11-A191-CFB73A59184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226213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9B8EC-CA44-4041-92ED-5046A69C12F8}"/>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3" name="Footer Placeholder 2">
            <a:extLst>
              <a:ext uri="{FF2B5EF4-FFF2-40B4-BE49-F238E27FC236}">
                <a16:creationId xmlns:a16="http://schemas.microsoft.com/office/drawing/2014/main" id="{C633EDFB-F1B6-4DD6-A7CF-F51038B143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71580FE-0017-49B5-811E-95619333AB76}"/>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964891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7F68-FC5D-47B8-A6AD-83F54E505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E7846-855D-46C7-A835-B974BBD7A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7FA11-2931-46EF-B86C-D76349B44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52583F-8E56-4A3C-B106-34A8BF902AFB}"/>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11CFE7B-1254-4996-B69A-5A5F35FC78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93A9D1-7E99-4E3B-AB2A-D2795FCC38EF}"/>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05153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EA52-1506-43E9-AB39-3E1773C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52EA5-8442-4F49-A178-33E621B46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C0B49A-6F81-484E-84B6-9DAC766B5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C4FF-C749-4DE3-A91B-04337BB7540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61DB502-0F6D-4F06-856D-D8004C898A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927EAE-ED9A-40AA-9DE2-E0721B240BEE}"/>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443540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9544-11D1-47A7-92FA-B24328FEA5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0A91B-850B-4B0D-90A7-1C9BF47CDA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093C2-1C5B-41ED-A6A7-A2AE2862B8F5}"/>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C6E6087-716A-4AE7-BABB-E6D787534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B4F3AB-5EBD-4114-B15C-122F0C0C359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5425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21386-B902-4752-9D78-7910334810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8B71-C4FF-4CA1-8367-C427803CD3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40E1-8311-4ED8-BD44-379B8917597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BF9AB1CA-ED03-4468-AF0A-8B9537E980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060EDF-5459-4015-A13E-A3A6D5DDF0FC}"/>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323883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874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B8FA-CD25-4020-9CED-C6C303EFD0E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4BE6F7E-8FFD-44F7-B648-E7BC63F6B1B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21FDC6-CBCD-4EAE-9E26-D89F6FD1CDCF}"/>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44BF8B9-7A52-4182-BDF6-29F047FF1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2E4025-E046-40D0-AEC2-5B25EAC8396B}"/>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071994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B8FA-CD25-4020-9CED-C6C303EFD0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BE6F7E-8FFD-44F7-B648-E7BC63F6B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1FDC6-CBCD-4EAE-9E26-D89F6FD1CDCF}"/>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44BF8B9-7A52-4182-BDF6-29F047FF1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2E4025-E046-40D0-AEC2-5B25EAC8396B}"/>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032960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9B58-3AF6-433A-B767-71D8C1CEA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F39BC0-CB1B-4900-9986-984A287AB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31639-A3B9-4E3A-B2E7-4D26B6025940}"/>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23622EB-C189-444F-8B5A-23F00EAE1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94B081-E8D0-4924-9CA6-F5CDAB170930}"/>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760154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C60E-7BA3-4F41-BE88-DDE0D2EC0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6F828-4D98-42FA-878B-1FB8694C2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534CFA-F330-4D56-8432-C1DEDC65853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C49056BD-269E-4685-96F4-FFF0E7DC81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81B68E-9C78-4D11-A191-CFB73A59184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6834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21BE-88F8-403E-8E89-EA169761DA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F7E07-F55E-493E-B050-09B981DF29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84421-A755-4579-AE7C-13B9E8E299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5592E-2B32-4ECA-B0BF-3F25C15F796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68019A5D-E3D7-4816-A273-5C684C80FB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FD7B1C-997B-4DC8-83DE-206E5AE17103}"/>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72198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21BE-88F8-403E-8E89-EA169761DA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F7E07-F55E-493E-B050-09B981DF29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84421-A755-4579-AE7C-13B9E8E299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5592E-2B32-4ECA-B0BF-3F25C15F796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68019A5D-E3D7-4816-A273-5C684C80FB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FD7B1C-997B-4DC8-83DE-206E5AE17103}"/>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549717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714B-F51A-40C6-92E5-2C4109204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A72B9-A14F-4386-947D-D4D37A5DC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43522E-BED4-4608-9981-FEF9C29391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54905-5A31-4E17-ADC5-BED6C6353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358C20-8BDF-4B3A-89FB-569F1E85F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EED07A-3A1B-457C-BF9F-C709090C1A16}"/>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8" name="Footer Placeholder 7">
            <a:extLst>
              <a:ext uri="{FF2B5EF4-FFF2-40B4-BE49-F238E27FC236}">
                <a16:creationId xmlns:a16="http://schemas.microsoft.com/office/drawing/2014/main" id="{90D43F71-A2F4-47F2-BEB2-111EDA712F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594B31-EC13-4798-BF65-F848DC220257}"/>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675918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780C-7C38-43B9-B487-671C2A807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BDBEA-8A37-4261-894A-B7701712A51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4" name="Footer Placeholder 3">
            <a:extLst>
              <a:ext uri="{FF2B5EF4-FFF2-40B4-BE49-F238E27FC236}">
                <a16:creationId xmlns:a16="http://schemas.microsoft.com/office/drawing/2014/main" id="{343F5A0D-CB15-41C7-9EE9-E561DFBC63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D42A0C-E3B4-4367-8920-60CC32EC89E8}"/>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101227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9B8EC-CA44-4041-92ED-5046A69C12F8}"/>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3" name="Footer Placeholder 2">
            <a:extLst>
              <a:ext uri="{FF2B5EF4-FFF2-40B4-BE49-F238E27FC236}">
                <a16:creationId xmlns:a16="http://schemas.microsoft.com/office/drawing/2014/main" id="{C633EDFB-F1B6-4DD6-A7CF-F51038B143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71580FE-0017-49B5-811E-95619333AB76}"/>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711306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7F68-FC5D-47B8-A6AD-83F54E505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E7846-855D-46C7-A835-B974BBD7A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7FA11-2931-46EF-B86C-D76349B44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52583F-8E56-4A3C-B106-34A8BF902AFB}"/>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11CFE7B-1254-4996-B69A-5A5F35FC78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93A9D1-7E99-4E3B-AB2A-D2795FCC38EF}"/>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17356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EA52-1506-43E9-AB39-3E1773C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52EA5-8442-4F49-A178-33E621B46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C0B49A-6F81-484E-84B6-9DAC766B5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C4FF-C749-4DE3-A91B-04337BB7540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61DB502-0F6D-4F06-856D-D8004C898A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927EAE-ED9A-40AA-9DE2-E0721B240BEE}"/>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967473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9544-11D1-47A7-92FA-B24328FEA5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0A91B-850B-4B0D-90A7-1C9BF47CDA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093C2-1C5B-41ED-A6A7-A2AE2862B8F5}"/>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C6E6087-716A-4AE7-BABB-E6D787534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B4F3AB-5EBD-4114-B15C-122F0C0C359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620968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21386-B902-4752-9D78-7910334810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8B71-C4FF-4CA1-8367-C427803CD3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40E1-8311-4ED8-BD44-379B8917597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BF9AB1CA-ED03-4468-AF0A-8B9537E980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060EDF-5459-4015-A13E-A3A6D5DDF0FC}"/>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937866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B8FA-CD25-4020-9CED-C6C303EFD0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BE6F7E-8FFD-44F7-B648-E7BC63F6B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1FDC6-CBCD-4EAE-9E26-D89F6FD1CDCF}"/>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44BF8B9-7A52-4182-BDF6-29F047FF1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2E4025-E046-40D0-AEC2-5B25EAC8396B}"/>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368276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9B58-3AF6-433A-B767-71D8C1CEA7FB}"/>
              </a:ext>
            </a:extLst>
          </p:cNvPr>
          <p:cNvSpPr>
            <a:spLocks noGrp="1"/>
          </p:cNvSpPr>
          <p:nvPr>
            <p:ph type="title"/>
          </p:nvPr>
        </p:nvSpPr>
        <p:spPr/>
        <p:txBody>
          <a:bodyPr/>
          <a:lstStyle>
            <a:lvl1pPr>
              <a:lnSpc>
                <a:spcPts val="3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08F39BC0-CB1B-4900-9986-984A287AB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31639-A3B9-4E3A-B2E7-4D26B6025940}"/>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23622EB-C189-444F-8B5A-23F00EAE1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94B081-E8D0-4924-9CA6-F5CDAB170930}"/>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396324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714B-F51A-40C6-92E5-2C4109204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A72B9-A14F-4386-947D-D4D37A5DC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43522E-BED4-4608-9981-FEF9C29391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54905-5A31-4E17-ADC5-BED6C6353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358C20-8BDF-4B3A-89FB-569F1E85F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EED07A-3A1B-457C-BF9F-C709090C1A16}"/>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8" name="Footer Placeholder 7">
            <a:extLst>
              <a:ext uri="{FF2B5EF4-FFF2-40B4-BE49-F238E27FC236}">
                <a16:creationId xmlns:a16="http://schemas.microsoft.com/office/drawing/2014/main" id="{90D43F71-A2F4-47F2-BEB2-111EDA712F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594B31-EC13-4798-BF65-F848DC220257}"/>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634605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C60E-7BA3-4F41-BE88-DDE0D2EC0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6F828-4D98-42FA-878B-1FB8694C2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534CFA-F330-4D56-8432-C1DEDC65853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C49056BD-269E-4685-96F4-FFF0E7DC81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81B68E-9C78-4D11-A191-CFB73A59184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34628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21BE-88F8-403E-8E89-EA169761DA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F7E07-F55E-493E-B050-09B981DF29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84421-A755-4579-AE7C-13B9E8E299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5592E-2B32-4ECA-B0BF-3F25C15F796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68019A5D-E3D7-4816-A273-5C684C80FB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FD7B1C-997B-4DC8-83DE-206E5AE17103}"/>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401673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714B-F51A-40C6-92E5-2C4109204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A72B9-A14F-4386-947D-D4D37A5DC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43522E-BED4-4608-9981-FEF9C29391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54905-5A31-4E17-ADC5-BED6C6353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358C20-8BDF-4B3A-89FB-569F1E85F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EED07A-3A1B-457C-BF9F-C709090C1A16}"/>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8" name="Footer Placeholder 7">
            <a:extLst>
              <a:ext uri="{FF2B5EF4-FFF2-40B4-BE49-F238E27FC236}">
                <a16:creationId xmlns:a16="http://schemas.microsoft.com/office/drawing/2014/main" id="{90D43F71-A2F4-47F2-BEB2-111EDA712F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594B31-EC13-4798-BF65-F848DC220257}"/>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161702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780C-7C38-43B9-B487-671C2A807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BDBEA-8A37-4261-894A-B7701712A51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4" name="Footer Placeholder 3">
            <a:extLst>
              <a:ext uri="{FF2B5EF4-FFF2-40B4-BE49-F238E27FC236}">
                <a16:creationId xmlns:a16="http://schemas.microsoft.com/office/drawing/2014/main" id="{343F5A0D-CB15-41C7-9EE9-E561DFBC63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D42A0C-E3B4-4367-8920-60CC32EC89E8}"/>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085550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9B8EC-CA44-4041-92ED-5046A69C12F8}"/>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3" name="Footer Placeholder 2">
            <a:extLst>
              <a:ext uri="{FF2B5EF4-FFF2-40B4-BE49-F238E27FC236}">
                <a16:creationId xmlns:a16="http://schemas.microsoft.com/office/drawing/2014/main" id="{C633EDFB-F1B6-4DD6-A7CF-F51038B143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71580FE-0017-49B5-811E-95619333AB76}"/>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995734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7F68-FC5D-47B8-A6AD-83F54E505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E7846-855D-46C7-A835-B974BBD7A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7FA11-2931-46EF-B86C-D76349B44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52583F-8E56-4A3C-B106-34A8BF902AFB}"/>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11CFE7B-1254-4996-B69A-5A5F35FC78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93A9D1-7E99-4E3B-AB2A-D2795FCC38EF}"/>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456169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EA52-1506-43E9-AB39-3E1773C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52EA5-8442-4F49-A178-33E621B46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C0B49A-6F81-484E-84B6-9DAC766B5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C4FF-C749-4DE3-A91B-04337BB7540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61DB502-0F6D-4F06-856D-D8004C898A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927EAE-ED9A-40AA-9DE2-E0721B240BEE}"/>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623770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9544-11D1-47A7-92FA-B24328FEA5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0A91B-850B-4B0D-90A7-1C9BF47CDA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093C2-1C5B-41ED-A6A7-A2AE2862B8F5}"/>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6C6E6087-716A-4AE7-BABB-E6D787534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B4F3AB-5EBD-4114-B15C-122F0C0C3594}"/>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1485794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21386-B902-4752-9D78-7910334810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8B71-C4FF-4CA1-8367-C427803CD3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40E1-8311-4ED8-BD44-379B8917597E}"/>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BF9AB1CA-ED03-4468-AF0A-8B9537E980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060EDF-5459-4015-A13E-A3A6D5DDF0FC}"/>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893721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572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780C-7C38-43B9-B487-671C2A807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BDBEA-8A37-4261-894A-B7701712A51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4" name="Footer Placeholder 3">
            <a:extLst>
              <a:ext uri="{FF2B5EF4-FFF2-40B4-BE49-F238E27FC236}">
                <a16:creationId xmlns:a16="http://schemas.microsoft.com/office/drawing/2014/main" id="{343F5A0D-CB15-41C7-9EE9-E561DFBC63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D42A0C-E3B4-4367-8920-60CC32EC89E8}"/>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3853427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marL="0" marR="0" indent="0" algn="l" defTabSz="609585" rtl="0" eaLnBrk="0" fontAlgn="base" latinLnBrk="0" hangingPunct="0">
              <a:lnSpc>
                <a:spcPct val="100000"/>
              </a:lnSpc>
              <a:spcBef>
                <a:spcPct val="0"/>
              </a:spcBef>
              <a:spcAft>
                <a:spcPct val="0"/>
              </a:spcAft>
              <a:buClrTx/>
              <a:buSzTx/>
              <a:buFontTx/>
              <a:buNone/>
              <a:tabLst/>
              <a:defRPr lang="en-US" sz="4800" b="1" kern="1200" dirty="0">
                <a:solidFill>
                  <a:srgbClr val="1D7D5B"/>
                </a:solidFill>
                <a:latin typeface="Arial Black"/>
                <a:ea typeface="+mj-ea"/>
                <a:cs typeface="Arial Black"/>
              </a:defRPr>
            </a:lvl1pPr>
          </a:lstStyle>
          <a:p>
            <a:r>
              <a:rPr lang="en-US" sz="4800" dirty="0">
                <a:solidFill>
                  <a:srgbClr val="1D7D5B"/>
                </a:solidFill>
                <a:latin typeface="Arial Black"/>
                <a:cs typeface="Arial Black"/>
              </a:rPr>
              <a:t>CLICK TO ADD TITLE</a:t>
            </a:r>
          </a:p>
        </p:txBody>
      </p:sp>
      <p:sp>
        <p:nvSpPr>
          <p:cNvPr id="3" name="Content Placeholder 2"/>
          <p:cNvSpPr>
            <a:spLocks noGrp="1"/>
          </p:cNvSpPr>
          <p:nvPr>
            <p:ph idx="1" hasCustomPrompt="1"/>
          </p:nvPr>
        </p:nvSpPr>
        <p:spPr>
          <a:xfrm>
            <a:off x="609600" y="1600201"/>
            <a:ext cx="10972800" cy="4525963"/>
          </a:xfrm>
          <a:prstGeom prst="rect">
            <a:avLst/>
          </a:prstGeom>
        </p:spPr>
        <p:txBody>
          <a:bodyPr/>
          <a:lstStyle>
            <a:lvl1pPr>
              <a:defRPr sz="2133"/>
            </a:lvl1pPr>
            <a:lvl2pPr>
              <a:defRPr sz="2133"/>
            </a:lvl2pPr>
            <a:lvl3pPr>
              <a:defRPr sz="2133"/>
            </a:lvl3pPr>
            <a:lvl4pPr>
              <a:defRPr sz="2133"/>
            </a:lvl4pPr>
            <a:lvl5pPr>
              <a:defRPr sz="2133"/>
            </a:lvl5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4117379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marL="0" marR="0" indent="0" algn="l" defTabSz="609585" rtl="0" eaLnBrk="0" fontAlgn="base" latinLnBrk="0" hangingPunct="0">
              <a:lnSpc>
                <a:spcPct val="100000"/>
              </a:lnSpc>
              <a:spcBef>
                <a:spcPct val="0"/>
              </a:spcBef>
              <a:spcAft>
                <a:spcPct val="0"/>
              </a:spcAft>
              <a:buClrTx/>
              <a:buSzTx/>
              <a:buFontTx/>
              <a:buNone/>
              <a:tabLst/>
              <a:defRPr lang="en-US" sz="4800" b="1" kern="1200" dirty="0">
                <a:solidFill>
                  <a:srgbClr val="1D7D5B"/>
                </a:solidFill>
                <a:latin typeface="Arial Black"/>
                <a:ea typeface="+mj-ea"/>
                <a:cs typeface="Arial Black"/>
              </a:defRPr>
            </a:lvl1pPr>
          </a:lstStyle>
          <a:p>
            <a:r>
              <a:rPr lang="en-US" sz="4800" dirty="0">
                <a:solidFill>
                  <a:srgbClr val="1D7D5B"/>
                </a:solidFill>
                <a:latin typeface="Arial Black"/>
                <a:cs typeface="Arial Black"/>
              </a:rPr>
              <a:t>CLICK TO ADD TITLE</a:t>
            </a:r>
            <a:endParaRPr lang="en-US" dirty="0"/>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a:defRPr sz="2133" baseline="0"/>
            </a:lvl1pPr>
            <a:lvl2pPr>
              <a:defRPr sz="2133"/>
            </a:lvl2pPr>
            <a:lvl3pPr>
              <a:defRPr sz="2133"/>
            </a:lvl3pPr>
            <a:lvl4pPr>
              <a:defRPr sz="2133"/>
            </a:lvl4pPr>
            <a:lvl5pPr>
              <a:defRPr sz="2133"/>
            </a:lvl5pPr>
            <a:lvl6pPr>
              <a:defRPr sz="2400"/>
            </a:lvl6pPr>
            <a:lvl7pPr>
              <a:defRPr sz="2400"/>
            </a:lvl7pPr>
            <a:lvl8pPr>
              <a:defRPr sz="2400"/>
            </a:lvl8pPr>
            <a:lvl9pPr>
              <a:defRPr sz="24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a:defRPr sz="2133"/>
            </a:lvl1pPr>
            <a:lvl2pPr>
              <a:defRPr sz="2133"/>
            </a:lvl2pPr>
            <a:lvl3pPr>
              <a:defRPr sz="2133"/>
            </a:lvl3pPr>
            <a:lvl4pPr>
              <a:defRPr sz="2133"/>
            </a:lvl4pPr>
            <a:lvl5pPr>
              <a:defRPr sz="2133"/>
            </a:lvl5pPr>
            <a:lvl6pPr>
              <a:defRPr sz="2400"/>
            </a:lvl6pPr>
            <a:lvl7pPr>
              <a:defRPr sz="2400"/>
            </a:lvl7pPr>
            <a:lvl8pPr>
              <a:defRPr sz="2400"/>
            </a:lvl8pPr>
            <a:lvl9pPr>
              <a:defRPr sz="24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568725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marL="0" marR="0" indent="0" algn="l" defTabSz="609585" rtl="0" eaLnBrk="0" fontAlgn="base" latinLnBrk="0" hangingPunct="0">
              <a:lnSpc>
                <a:spcPct val="100000"/>
              </a:lnSpc>
              <a:spcBef>
                <a:spcPct val="0"/>
              </a:spcBef>
              <a:spcAft>
                <a:spcPct val="0"/>
              </a:spcAft>
              <a:buClrTx/>
              <a:buSzTx/>
              <a:buFontTx/>
              <a:buNone/>
              <a:tabLst/>
              <a:defRPr lang="en-US" sz="4800" b="1" kern="1200" dirty="0">
                <a:solidFill>
                  <a:srgbClr val="1D7D5B"/>
                </a:solidFill>
                <a:latin typeface="Arial Black"/>
                <a:ea typeface="+mj-ea"/>
                <a:cs typeface="Arial Black"/>
              </a:defRPr>
            </a:lvl1pPr>
          </a:lstStyle>
          <a:p>
            <a:r>
              <a:rPr lang="en-US" sz="4800" dirty="0">
                <a:solidFill>
                  <a:srgbClr val="1D7D5B"/>
                </a:solidFill>
                <a:latin typeface="Arial Black"/>
                <a:cs typeface="Arial Black"/>
              </a:rPr>
              <a:t>CLICK TO ADD TITLE</a:t>
            </a:r>
            <a:endParaRPr lang="en-US" dirty="0"/>
          </a:p>
        </p:txBody>
      </p:sp>
      <p:sp>
        <p:nvSpPr>
          <p:cNvPr id="3" name="Text Placeholder 2"/>
          <p:cNvSpPr>
            <a:spLocks noGrp="1"/>
          </p:cNvSpPr>
          <p:nvPr>
            <p:ph type="body" idx="1" hasCustomPrompt="1"/>
          </p:nvPr>
        </p:nvSpPr>
        <p:spPr>
          <a:xfrm>
            <a:off x="609600" y="1535113"/>
            <a:ext cx="5386917" cy="639763"/>
          </a:xfrm>
          <a:prstGeom prst="rect">
            <a:avLst/>
          </a:prstGeom>
        </p:spPr>
        <p:txBody>
          <a:bodyPr anchor="b"/>
          <a:lstStyle>
            <a:lvl1pPr marL="0" indent="0">
              <a:buNone/>
              <a:defRPr sz="3200" b="1"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TITLE HERE</a:t>
            </a:r>
          </a:p>
        </p:txBody>
      </p:sp>
      <p:sp>
        <p:nvSpPr>
          <p:cNvPr id="4" name="Content Placeholder 3"/>
          <p:cNvSpPr>
            <a:spLocks noGrp="1"/>
          </p:cNvSpPr>
          <p:nvPr>
            <p:ph sz="half" idx="2" hasCustomPrompt="1"/>
          </p:nvPr>
        </p:nvSpPr>
        <p:spPr>
          <a:xfrm>
            <a:off x="609600" y="2174875"/>
            <a:ext cx="5386917" cy="3951288"/>
          </a:xfrm>
          <a:prstGeom prst="rect">
            <a:avLst/>
          </a:prstGeom>
        </p:spPr>
        <p:txBody>
          <a:bodyPr/>
          <a:lstStyle>
            <a:lvl1pPr>
              <a:defRPr sz="2133"/>
            </a:lvl1pPr>
            <a:lvl2pPr>
              <a:defRPr sz="2133"/>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TITLE HERE</a:t>
            </a:r>
          </a:p>
        </p:txBody>
      </p:sp>
      <p:sp>
        <p:nvSpPr>
          <p:cNvPr id="6" name="Content Placeholder 5"/>
          <p:cNvSpPr>
            <a:spLocks noGrp="1"/>
          </p:cNvSpPr>
          <p:nvPr>
            <p:ph sz="quarter" idx="4" hasCustomPrompt="1"/>
          </p:nvPr>
        </p:nvSpPr>
        <p:spPr>
          <a:xfrm>
            <a:off x="6193369" y="2174875"/>
            <a:ext cx="5389033" cy="3951288"/>
          </a:xfrm>
          <a:prstGeom prst="rect">
            <a:avLst/>
          </a:prstGeom>
        </p:spPr>
        <p:txBody>
          <a:bodyPr/>
          <a:lstStyle>
            <a:lvl1pPr>
              <a:defRPr sz="2133"/>
            </a:lvl1pPr>
            <a:lvl2pPr>
              <a:defRPr sz="2133"/>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5072444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marL="0" marR="0" indent="0" algn="l" defTabSz="609585" rtl="0" eaLnBrk="0" fontAlgn="base" latinLnBrk="0" hangingPunct="0">
              <a:lnSpc>
                <a:spcPct val="100000"/>
              </a:lnSpc>
              <a:spcBef>
                <a:spcPct val="0"/>
              </a:spcBef>
              <a:spcAft>
                <a:spcPct val="0"/>
              </a:spcAft>
              <a:buClrTx/>
              <a:buSzTx/>
              <a:buFontTx/>
              <a:buNone/>
              <a:tabLst/>
              <a:defRPr lang="en-US" sz="4800" b="1" kern="1200" dirty="0">
                <a:solidFill>
                  <a:srgbClr val="1D7D5B"/>
                </a:solidFill>
                <a:latin typeface="Arial Black"/>
                <a:ea typeface="+mj-ea"/>
                <a:cs typeface="Arial Black"/>
              </a:defRPr>
            </a:lvl1pPr>
          </a:lstStyle>
          <a:p>
            <a:r>
              <a:rPr lang="en-US" sz="4800" dirty="0">
                <a:solidFill>
                  <a:srgbClr val="1D7D5B"/>
                </a:solidFill>
                <a:latin typeface="Arial Black"/>
                <a:cs typeface="Arial Black"/>
              </a:rPr>
              <a:t>CLICK TO ADD TITLE</a:t>
            </a:r>
            <a:endParaRPr lang="en-US" dirty="0"/>
          </a:p>
        </p:txBody>
      </p:sp>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80614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970470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on Left Bullets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49"/>
            <a:ext cx="4011084" cy="1162051"/>
          </a:xfrm>
          <a:prstGeom prst="rect">
            <a:avLst/>
          </a:prstGeom>
        </p:spPr>
        <p:txBody>
          <a:bodyPr anchor="b"/>
          <a:lstStyle>
            <a:lvl1pPr marL="0" marR="0" indent="0" algn="l" defTabSz="609585" rtl="0" eaLnBrk="0" fontAlgn="base" latinLnBrk="0" hangingPunct="0">
              <a:lnSpc>
                <a:spcPct val="100000"/>
              </a:lnSpc>
              <a:spcBef>
                <a:spcPct val="0"/>
              </a:spcBef>
              <a:spcAft>
                <a:spcPct val="0"/>
              </a:spcAft>
              <a:buClrTx/>
              <a:buSzTx/>
              <a:buFontTx/>
              <a:buNone/>
              <a:tabLst/>
              <a:defRPr lang="en-US" sz="2667" b="1" kern="1200" dirty="0">
                <a:solidFill>
                  <a:srgbClr val="1D7D5B"/>
                </a:solidFill>
                <a:latin typeface="Arial Black"/>
                <a:ea typeface="+mj-ea"/>
                <a:cs typeface="Arial Black"/>
              </a:defRPr>
            </a:lvl1pPr>
          </a:lstStyle>
          <a:p>
            <a:r>
              <a:rPr lang="en-US" dirty="0"/>
              <a:t>TITLE HERE</a:t>
            </a:r>
          </a:p>
        </p:txBody>
      </p:sp>
      <p:sp>
        <p:nvSpPr>
          <p:cNvPr id="3" name="Content Placeholder 2"/>
          <p:cNvSpPr>
            <a:spLocks noGrp="1"/>
          </p:cNvSpPr>
          <p:nvPr>
            <p:ph idx="1" hasCustomPrompt="1"/>
          </p:nvPr>
        </p:nvSpPr>
        <p:spPr>
          <a:xfrm>
            <a:off x="4766733" y="273052"/>
            <a:ext cx="6815667" cy="5853113"/>
          </a:xfrm>
          <a:prstGeom prst="rect">
            <a:avLst/>
          </a:prstGeom>
        </p:spPr>
        <p:txBody>
          <a:bodyPr/>
          <a:lstStyle>
            <a:lvl1pPr>
              <a:defRPr sz="2133"/>
            </a:lvl1pPr>
            <a:lvl2pPr>
              <a:defRPr sz="2133"/>
            </a:lvl2pPr>
            <a:lvl3pPr>
              <a:defRPr sz="2133"/>
            </a:lvl3pPr>
            <a:lvl4pPr>
              <a:defRPr sz="2133"/>
            </a:lvl4pPr>
            <a:lvl5pPr>
              <a:defRPr sz="2133"/>
            </a:lvl5pPr>
            <a:lvl6pPr>
              <a:defRPr sz="2667"/>
            </a:lvl6pPr>
            <a:lvl7pPr>
              <a:defRPr sz="2667"/>
            </a:lvl7pPr>
            <a:lvl8pPr>
              <a:defRPr sz="2667"/>
            </a:lvl8pPr>
            <a:lvl9pPr>
              <a:defRPr sz="2667"/>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09602" y="1435102"/>
            <a:ext cx="4011084" cy="4691063"/>
          </a:xfrm>
          <a:prstGeom prst="rect">
            <a:avLst/>
          </a:prstGeom>
        </p:spPr>
        <p:txBody>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Content can go here.</a:t>
            </a:r>
          </a:p>
        </p:txBody>
      </p:sp>
      <p:sp>
        <p:nvSpPr>
          <p:cNvPr id="8"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0651939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hoto with Caption Un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9"/>
          </a:xfrm>
          <a:prstGeom prst="rect">
            <a:avLst/>
          </a:prstGeom>
        </p:spPr>
        <p:txBody>
          <a:bodyPr anchor="b"/>
          <a:lstStyle>
            <a:lvl1pPr marL="0" marR="0" indent="0" algn="l" defTabSz="609585" rtl="0" eaLnBrk="0" fontAlgn="base" latinLnBrk="0" hangingPunct="0">
              <a:lnSpc>
                <a:spcPct val="100000"/>
              </a:lnSpc>
              <a:spcBef>
                <a:spcPct val="0"/>
              </a:spcBef>
              <a:spcAft>
                <a:spcPct val="0"/>
              </a:spcAft>
              <a:buClrTx/>
              <a:buSzTx/>
              <a:buFontTx/>
              <a:buNone/>
              <a:tabLst/>
              <a:defRPr lang="en-US" sz="2667"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lang="en-US" sz="2133" kern="1200" noProof="0" dirty="0">
                <a:solidFill>
                  <a:schemeClr val="tx1"/>
                </a:solidFill>
                <a:latin typeface="+mn-lt"/>
                <a:ea typeface="+mn-ea"/>
                <a:cs typeface="+mn-cs"/>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lvl="0" indent="0" algn="l" defTabSz="609585"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2389717" y="5367338"/>
            <a:ext cx="7315200" cy="804863"/>
          </a:xfrm>
          <a:prstGeom prst="rect">
            <a:avLst/>
          </a:prstGeom>
        </p:spPr>
        <p:txBody>
          <a:bodyPr/>
          <a:lstStyle>
            <a:lvl1pPr marL="0" indent="0">
              <a:buNone/>
              <a:defRPr sz="2133" baseline="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Content can go here.</a:t>
            </a:r>
          </a:p>
        </p:txBody>
      </p:sp>
      <p:sp>
        <p:nvSpPr>
          <p:cNvPr id="8"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283890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hoto with Caption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550361"/>
            <a:ext cx="7315200" cy="566739"/>
          </a:xfrm>
          <a:prstGeom prst="rect">
            <a:avLst/>
          </a:prstGeom>
        </p:spPr>
        <p:txBody>
          <a:bodyPr anchor="b"/>
          <a:lstStyle>
            <a:lvl1pPr marL="0" marR="0" indent="0" algn="l" defTabSz="609585" rtl="0" eaLnBrk="0" fontAlgn="base" latinLnBrk="0" hangingPunct="0">
              <a:lnSpc>
                <a:spcPct val="100000"/>
              </a:lnSpc>
              <a:spcBef>
                <a:spcPct val="0"/>
              </a:spcBef>
              <a:spcAft>
                <a:spcPct val="0"/>
              </a:spcAft>
              <a:buClrTx/>
              <a:buSzTx/>
              <a:buFontTx/>
              <a:buNone/>
              <a:tabLst/>
              <a:defRPr lang="en-US" sz="2667"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2389717" y="2007499"/>
            <a:ext cx="7315200" cy="4114800"/>
          </a:xfrm>
          <a:prstGeom prst="rect">
            <a:avLst/>
          </a:prstGeom>
        </p:spPr>
        <p:txBody>
          <a:bodyPr rtlCol="0">
            <a:normAutofit/>
          </a:bodyPr>
          <a:lstStyle>
            <a:lvl1pPr marL="0" indent="0">
              <a:buNone/>
              <a:defRPr lang="en-US" sz="2133" kern="1200" noProof="0" dirty="0">
                <a:solidFill>
                  <a:schemeClr val="tx1"/>
                </a:solidFill>
                <a:latin typeface="+mn-lt"/>
                <a:ea typeface="+mn-ea"/>
                <a:cs typeface="+mn-cs"/>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lvl="0" indent="0" algn="l" defTabSz="609585"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2389717" y="1117101"/>
            <a:ext cx="7315200" cy="804863"/>
          </a:xfrm>
          <a:prstGeom prst="rect">
            <a:avLst/>
          </a:prstGeom>
        </p:spPr>
        <p:txBody>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Content can go here.</a:t>
            </a:r>
          </a:p>
        </p:txBody>
      </p:sp>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3375812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hoto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7228" y="506502"/>
            <a:ext cx="5055685" cy="595917"/>
          </a:xfrm>
          <a:prstGeom prst="rect">
            <a:avLst/>
          </a:prstGeom>
        </p:spPr>
        <p:txBody>
          <a:bodyPr anchor="b"/>
          <a:lstStyle>
            <a:lvl1pPr marL="0" marR="0" indent="0" algn="l" defTabSz="609585" rtl="0" eaLnBrk="0" fontAlgn="base" latinLnBrk="0" hangingPunct="0">
              <a:lnSpc>
                <a:spcPct val="100000"/>
              </a:lnSpc>
              <a:spcBef>
                <a:spcPct val="0"/>
              </a:spcBef>
              <a:spcAft>
                <a:spcPct val="0"/>
              </a:spcAft>
              <a:buClrTx/>
              <a:buSzTx/>
              <a:buFontTx/>
              <a:buNone/>
              <a:tabLst/>
              <a:defRPr lang="en-US" sz="2667"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578966" y="517343"/>
            <a:ext cx="5362265" cy="5538688"/>
          </a:xfrm>
          <a:prstGeom prst="rect">
            <a:avLst/>
          </a:prstGeom>
        </p:spPr>
        <p:txBody>
          <a:bodyPr rtlCol="0">
            <a:normAutofit/>
          </a:bodyPr>
          <a:lstStyle>
            <a:lvl1pPr marL="0" indent="0">
              <a:buNone/>
              <a:defRPr lang="en-US" sz="2133" kern="1200" noProof="0" dirty="0">
                <a:solidFill>
                  <a:schemeClr val="tx1"/>
                </a:solidFill>
                <a:latin typeface="+mn-lt"/>
                <a:ea typeface="+mn-ea"/>
                <a:cs typeface="+mn-cs"/>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lvl="0" indent="0" algn="l" defTabSz="609585"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6587230" y="1102418"/>
            <a:ext cx="5055684" cy="4960953"/>
          </a:xfrm>
          <a:prstGeom prst="rect">
            <a:avLst/>
          </a:prstGeom>
        </p:spPr>
        <p:txBody>
          <a:bodyPr/>
          <a:lstStyle>
            <a:lvl1pPr marL="0" indent="0">
              <a:buNone/>
              <a:defRPr sz="2133" baseline="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Content can go here.</a:t>
            </a:r>
          </a:p>
        </p:txBody>
      </p:sp>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4150223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Photos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7228" y="506502"/>
            <a:ext cx="5055685" cy="595917"/>
          </a:xfrm>
          <a:prstGeom prst="rect">
            <a:avLst/>
          </a:prstGeom>
        </p:spPr>
        <p:txBody>
          <a:bodyPr anchor="b"/>
          <a:lstStyle>
            <a:lvl1pPr marL="0" marR="0" indent="0" algn="l" defTabSz="609585" rtl="0" eaLnBrk="0" fontAlgn="base" latinLnBrk="0" hangingPunct="0">
              <a:lnSpc>
                <a:spcPct val="100000"/>
              </a:lnSpc>
              <a:spcBef>
                <a:spcPct val="0"/>
              </a:spcBef>
              <a:spcAft>
                <a:spcPct val="0"/>
              </a:spcAft>
              <a:buClrTx/>
              <a:buSzTx/>
              <a:buFontTx/>
              <a:buNone/>
              <a:tabLst/>
              <a:defRPr lang="en-US" sz="2667"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578966" y="517345"/>
            <a:ext cx="5362265" cy="2705201"/>
          </a:xfrm>
          <a:prstGeom prst="rect">
            <a:avLst/>
          </a:prstGeom>
        </p:spPr>
        <p:txBody>
          <a:bodyPr rtlCol="0">
            <a:normAutofit/>
          </a:bodyPr>
          <a:lstStyle>
            <a:lvl1pPr marL="0" indent="0">
              <a:buNone/>
              <a:defRPr lang="en-US" sz="2133" kern="1200" noProof="0" dirty="0">
                <a:solidFill>
                  <a:schemeClr val="tx1"/>
                </a:solidFill>
                <a:latin typeface="+mn-lt"/>
                <a:ea typeface="+mn-ea"/>
                <a:cs typeface="+mn-cs"/>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lvl="0" indent="0" algn="l" defTabSz="609585"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6587230" y="1102418"/>
            <a:ext cx="5055684" cy="4960953"/>
          </a:xfrm>
          <a:prstGeom prst="rect">
            <a:avLst/>
          </a:prstGeom>
        </p:spPr>
        <p:txBody>
          <a:bodyPr/>
          <a:lstStyle>
            <a:lvl1pPr marL="0" indent="0">
              <a:buNone/>
              <a:defRPr sz="2133" baseline="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Content can go here.</a:t>
            </a:r>
          </a:p>
        </p:txBody>
      </p:sp>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576621" y="3354676"/>
            <a:ext cx="5362265" cy="2706944"/>
          </a:xfrm>
          <a:prstGeom prst="rect">
            <a:avLst/>
          </a:prstGeom>
        </p:spPr>
        <p:txBody>
          <a:bodyPr rtlCol="0">
            <a:normAutofit/>
          </a:bodyPr>
          <a:lstStyle>
            <a:lvl1pPr marL="0" indent="0">
              <a:buNone/>
              <a:defRPr lang="en-US" sz="2133" kern="1200" noProof="0" dirty="0" smtClean="0">
                <a:solidFill>
                  <a:schemeClr val="tx1"/>
                </a:solidFill>
                <a:latin typeface="+mn-lt"/>
                <a:ea typeface="+mn-ea"/>
                <a:cs typeface="+mn-cs"/>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Click icon to add picture</a:t>
            </a:r>
          </a:p>
        </p:txBody>
      </p:sp>
    </p:spTree>
    <p:extLst>
      <p:ext uri="{BB962C8B-B14F-4D97-AF65-F5344CB8AC3E}">
        <p14:creationId xmlns:p14="http://schemas.microsoft.com/office/powerpoint/2010/main" val="157233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9B8EC-CA44-4041-92ED-5046A69C12F8}"/>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3" name="Footer Placeholder 2">
            <a:extLst>
              <a:ext uri="{FF2B5EF4-FFF2-40B4-BE49-F238E27FC236}">
                <a16:creationId xmlns:a16="http://schemas.microsoft.com/office/drawing/2014/main" id="{C633EDFB-F1B6-4DD6-A7CF-F51038B143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71580FE-0017-49B5-811E-95619333AB76}"/>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093369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on Top, Three Photos on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7485" y="506502"/>
            <a:ext cx="11060279" cy="595917"/>
          </a:xfrm>
          <a:prstGeom prst="rect">
            <a:avLst/>
          </a:prstGeom>
        </p:spPr>
        <p:txBody>
          <a:bodyPr anchor="b"/>
          <a:lstStyle>
            <a:lvl1pPr marL="0" marR="0" indent="0" algn="l" defTabSz="609585" rtl="0" eaLnBrk="0" fontAlgn="base" latinLnBrk="0" hangingPunct="0">
              <a:lnSpc>
                <a:spcPct val="100000"/>
              </a:lnSpc>
              <a:spcBef>
                <a:spcPct val="0"/>
              </a:spcBef>
              <a:spcAft>
                <a:spcPct val="0"/>
              </a:spcAft>
              <a:buClrTx/>
              <a:buSzTx/>
              <a:buFontTx/>
              <a:buNone/>
              <a:tabLst/>
              <a:defRPr lang="en-US" sz="2667" b="1" kern="1200" dirty="0">
                <a:solidFill>
                  <a:srgbClr val="1D7D5B"/>
                </a:solidFill>
                <a:latin typeface="Arial Black"/>
                <a:ea typeface="+mj-ea"/>
                <a:cs typeface="Arial Black"/>
              </a:defRPr>
            </a:lvl1pPr>
          </a:lstStyle>
          <a:p>
            <a:r>
              <a:rPr lang="en-US" dirty="0"/>
              <a:t>TITLE HERE</a:t>
            </a:r>
          </a:p>
        </p:txBody>
      </p:sp>
      <p:sp>
        <p:nvSpPr>
          <p:cNvPr id="4" name="Text Placeholder 3"/>
          <p:cNvSpPr>
            <a:spLocks noGrp="1"/>
          </p:cNvSpPr>
          <p:nvPr>
            <p:ph type="body" sz="half" idx="2" hasCustomPrompt="1"/>
          </p:nvPr>
        </p:nvSpPr>
        <p:spPr>
          <a:xfrm>
            <a:off x="577486" y="1262593"/>
            <a:ext cx="11060279" cy="3156479"/>
          </a:xfrm>
          <a:prstGeom prst="rect">
            <a:avLst/>
          </a:prstGeom>
        </p:spPr>
        <p:txBody>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Content can go here.</a:t>
            </a:r>
          </a:p>
        </p:txBody>
      </p:sp>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lgn="r">
              <a:defRPr sz="16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4491765" y="4556789"/>
            <a:ext cx="3240644" cy="1497489"/>
          </a:xfrm>
          <a:prstGeom prst="rect">
            <a:avLst/>
          </a:prstGeom>
        </p:spPr>
        <p:txBody>
          <a:bodyPr rtlCol="0">
            <a:normAutofit/>
          </a:bodyPr>
          <a:lstStyle>
            <a:lvl1pPr marL="0" indent="0">
              <a:buNone/>
              <a:defRPr lang="en-US" sz="2133" kern="1200" noProof="0" dirty="0">
                <a:solidFill>
                  <a:schemeClr val="tx1"/>
                </a:solidFill>
                <a:latin typeface="+mn-lt"/>
                <a:ea typeface="+mn-ea"/>
                <a:cs typeface="+mn-cs"/>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lvl="0" indent="0" algn="l" defTabSz="609585" rtl="0" eaLnBrk="0" fontAlgn="base" hangingPunct="0">
              <a:spcBef>
                <a:spcPct val="20000"/>
              </a:spcBef>
              <a:spcAft>
                <a:spcPct val="0"/>
              </a:spcAft>
              <a:buFont typeface="Arial" charset="0"/>
              <a:buNone/>
            </a:pPr>
            <a:r>
              <a:rPr lang="en-US" noProof="0" dirty="0"/>
              <a:t>Click icon to add picture</a:t>
            </a:r>
          </a:p>
        </p:txBody>
      </p:sp>
      <p:sp>
        <p:nvSpPr>
          <p:cNvPr id="9" name="Picture Placeholder 2"/>
          <p:cNvSpPr>
            <a:spLocks noGrp="1"/>
          </p:cNvSpPr>
          <p:nvPr>
            <p:ph type="pic" idx="15"/>
          </p:nvPr>
        </p:nvSpPr>
        <p:spPr>
          <a:xfrm>
            <a:off x="564490" y="4555034"/>
            <a:ext cx="3240644" cy="1497489"/>
          </a:xfrm>
          <a:prstGeom prst="rect">
            <a:avLst/>
          </a:prstGeom>
        </p:spPr>
        <p:txBody>
          <a:bodyPr rtlCol="0">
            <a:normAutofit/>
          </a:bodyPr>
          <a:lstStyle>
            <a:lvl1pPr marL="0" indent="0">
              <a:buNone/>
              <a:defRPr sz="2133"/>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Click icon to add picture</a:t>
            </a:r>
          </a:p>
        </p:txBody>
      </p:sp>
      <p:sp>
        <p:nvSpPr>
          <p:cNvPr id="10" name="Picture Placeholder 2"/>
          <p:cNvSpPr>
            <a:spLocks noGrp="1"/>
          </p:cNvSpPr>
          <p:nvPr>
            <p:ph type="pic" idx="16"/>
          </p:nvPr>
        </p:nvSpPr>
        <p:spPr>
          <a:xfrm>
            <a:off x="8394775" y="4555036"/>
            <a:ext cx="3240644" cy="1497489"/>
          </a:xfrm>
          <a:prstGeom prst="rect">
            <a:avLst/>
          </a:prstGeom>
        </p:spPr>
        <p:txBody>
          <a:bodyPr rtlCol="0">
            <a:normAutofit/>
          </a:bodyPr>
          <a:lstStyle>
            <a:lvl1pPr marL="0" indent="0">
              <a:buNone/>
              <a:defRPr lang="en-US" sz="2133" kern="1200" noProof="0" dirty="0">
                <a:solidFill>
                  <a:schemeClr val="tx1"/>
                </a:solidFill>
                <a:latin typeface="+mn-lt"/>
                <a:ea typeface="+mn-ea"/>
                <a:cs typeface="+mn-cs"/>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marL="0" lvl="0" indent="0" algn="l" defTabSz="609585" rtl="0" eaLnBrk="0" fontAlgn="base" hangingPunct="0">
              <a:spcBef>
                <a:spcPct val="20000"/>
              </a:spcBef>
              <a:spcAft>
                <a:spcPct val="0"/>
              </a:spcAft>
              <a:buFont typeface="Arial" charset="0"/>
              <a:buNone/>
            </a:pPr>
            <a:r>
              <a:rPr lang="en-US" noProof="0" dirty="0"/>
              <a:t>Click icon to add picture</a:t>
            </a:r>
          </a:p>
        </p:txBody>
      </p:sp>
    </p:spTree>
    <p:extLst>
      <p:ext uri="{BB962C8B-B14F-4D97-AF65-F5344CB8AC3E}">
        <p14:creationId xmlns:p14="http://schemas.microsoft.com/office/powerpoint/2010/main" val="37855331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022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7F68-FC5D-47B8-A6AD-83F54E505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E7846-855D-46C7-A835-B974BBD7A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7FA11-2931-46EF-B86C-D76349B44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52583F-8E56-4A3C-B106-34A8BF902AFB}"/>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11CFE7B-1254-4996-B69A-5A5F35FC78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93A9D1-7E99-4E3B-AB2A-D2795FCC38EF}"/>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53483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EA52-1506-43E9-AB39-3E1773C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52EA5-8442-4F49-A178-33E621B46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C0B49A-6F81-484E-84B6-9DAC766B5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C4FF-C749-4DE3-A91B-04337BB75404}"/>
              </a:ext>
            </a:extLst>
          </p:cNvPr>
          <p:cNvSpPr>
            <a:spLocks noGrp="1"/>
          </p:cNvSpPr>
          <p:nvPr>
            <p:ph type="dt" sz="half" idx="10"/>
          </p:nvPr>
        </p:nvSpPr>
        <p:spPr/>
        <p:txBody>
          <a:bodyPr/>
          <a:lstStyle/>
          <a:p>
            <a:fld id="{6F8B7D94-3136-4DC5-BFD6-E9D05651EFBE}" type="datetimeFigureOut">
              <a:rPr lang="en-US" smtClean="0"/>
              <a:t>8/22/2024</a:t>
            </a:fld>
            <a:endParaRPr lang="en-US" dirty="0"/>
          </a:p>
        </p:txBody>
      </p:sp>
      <p:sp>
        <p:nvSpPr>
          <p:cNvPr id="6" name="Footer Placeholder 5">
            <a:extLst>
              <a:ext uri="{FF2B5EF4-FFF2-40B4-BE49-F238E27FC236}">
                <a16:creationId xmlns:a16="http://schemas.microsoft.com/office/drawing/2014/main" id="{161DB502-0F6D-4F06-856D-D8004C898A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927EAE-ED9A-40AA-9DE2-E0721B240BEE}"/>
              </a:ext>
            </a:extLst>
          </p:cNvPr>
          <p:cNvSpPr>
            <a:spLocks noGrp="1"/>
          </p:cNvSpPr>
          <p:nvPr>
            <p:ph type="sldNum" sz="quarter" idx="12"/>
          </p:nvPr>
        </p:nvSpPr>
        <p:spPr/>
        <p:txBody>
          <a:bodyPr/>
          <a:lstStyle/>
          <a:p>
            <a:fld id="{CEC0A6BA-791A-4DCB-9CD2-19109B630C11}" type="slidenum">
              <a:rPr lang="en-US" smtClean="0"/>
              <a:t>‹#›</a:t>
            </a:fld>
            <a:endParaRPr lang="en-US" dirty="0"/>
          </a:p>
        </p:txBody>
      </p:sp>
    </p:spTree>
    <p:extLst>
      <p:ext uri="{BB962C8B-B14F-4D97-AF65-F5344CB8AC3E}">
        <p14:creationId xmlns:p14="http://schemas.microsoft.com/office/powerpoint/2010/main" val="2183202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31468D-BF39-486E-95F0-9763CA359EE4}"/>
              </a:ext>
            </a:extLst>
          </p:cNvPr>
          <p:cNvSpPr/>
          <p:nvPr userDrawn="1"/>
        </p:nvSpPr>
        <p:spPr>
          <a:xfrm>
            <a:off x="1912386" y="123281"/>
            <a:ext cx="10136771" cy="1208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3962A71-3A10-4932-90C0-E17304BB8165}"/>
              </a:ext>
            </a:extLst>
          </p:cNvPr>
          <p:cNvSpPr>
            <a:spLocks noGrp="1"/>
          </p:cNvSpPr>
          <p:nvPr>
            <p:ph type="title"/>
          </p:nvPr>
        </p:nvSpPr>
        <p:spPr>
          <a:xfrm>
            <a:off x="2166768" y="123281"/>
            <a:ext cx="8502418" cy="1208843"/>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09FD904C-92BD-4181-A164-30B76CF5F923}"/>
              </a:ext>
            </a:extLst>
          </p:cNvPr>
          <p:cNvSpPr/>
          <p:nvPr userDrawn="1"/>
        </p:nvSpPr>
        <p:spPr>
          <a:xfrm>
            <a:off x="149181" y="123281"/>
            <a:ext cx="1647054" cy="1208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C597123-4CC7-4100-BB3F-67F9B952647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037787" y="281390"/>
            <a:ext cx="685801" cy="188976"/>
          </a:xfrm>
          <a:prstGeom prst="rect">
            <a:avLst/>
          </a:prstGeom>
        </p:spPr>
      </p:pic>
      <p:sp>
        <p:nvSpPr>
          <p:cNvPr id="11" name="TextBox 10">
            <a:extLst>
              <a:ext uri="{FF2B5EF4-FFF2-40B4-BE49-F238E27FC236}">
                <a16:creationId xmlns:a16="http://schemas.microsoft.com/office/drawing/2014/main" id="{E4B40DEB-B753-43B9-B5F3-4594269694A7}"/>
              </a:ext>
            </a:extLst>
          </p:cNvPr>
          <p:cNvSpPr txBox="1"/>
          <p:nvPr userDrawn="1"/>
        </p:nvSpPr>
        <p:spPr>
          <a:xfrm>
            <a:off x="150153" y="166592"/>
            <a:ext cx="1619390" cy="323165"/>
          </a:xfrm>
          <a:prstGeom prst="rect">
            <a:avLst/>
          </a:prstGeom>
          <a:noFill/>
        </p:spPr>
        <p:txBody>
          <a:bodyPr wrap="square" rtlCol="0">
            <a:spAutoFit/>
          </a:bodyPr>
          <a:lstStyle/>
          <a:p>
            <a:pPr algn="ctr"/>
            <a:r>
              <a:rPr lang="en-US" sz="1500" b="1" dirty="0">
                <a:solidFill>
                  <a:srgbClr val="C38F40"/>
                </a:solidFill>
                <a:latin typeface="Arial Narrow" panose="020B0606020202030204" pitchFamily="34" charset="0"/>
              </a:rPr>
              <a:t>QUESTION</a:t>
            </a:r>
          </a:p>
        </p:txBody>
      </p:sp>
      <p:sp>
        <p:nvSpPr>
          <p:cNvPr id="3" name="Text Placeholder 2">
            <a:extLst>
              <a:ext uri="{FF2B5EF4-FFF2-40B4-BE49-F238E27FC236}">
                <a16:creationId xmlns:a16="http://schemas.microsoft.com/office/drawing/2014/main" id="{8F3693DA-5375-46B3-9D77-21C89EF49293}"/>
              </a:ext>
            </a:extLst>
          </p:cNvPr>
          <p:cNvSpPr>
            <a:spLocks noGrp="1"/>
          </p:cNvSpPr>
          <p:nvPr>
            <p:ph type="body" idx="1"/>
          </p:nvPr>
        </p:nvSpPr>
        <p:spPr>
          <a:xfrm>
            <a:off x="2166768" y="1825625"/>
            <a:ext cx="9187032"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2A850B-A60E-4905-8538-59EDE1920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E0BFA03-4C6F-429D-BE33-E59641DE6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7813AE-6F7E-45B9-8765-7B2439D35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0A6BA-791A-4DCB-9CD2-19109B630C11}" type="slidenum">
              <a:rPr lang="en-US" smtClean="0"/>
              <a:t>‹#›</a:t>
            </a:fld>
            <a:endParaRPr lang="en-US" dirty="0"/>
          </a:p>
        </p:txBody>
      </p:sp>
    </p:spTree>
    <p:extLst>
      <p:ext uri="{BB962C8B-B14F-4D97-AF65-F5344CB8AC3E}">
        <p14:creationId xmlns:p14="http://schemas.microsoft.com/office/powerpoint/2010/main" val="4290511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347D98"/>
        </a:buClr>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31468D-BF39-486E-95F0-9763CA359EE4}"/>
              </a:ext>
            </a:extLst>
          </p:cNvPr>
          <p:cNvSpPr/>
          <p:nvPr userDrawn="1"/>
        </p:nvSpPr>
        <p:spPr>
          <a:xfrm>
            <a:off x="1912386" y="123281"/>
            <a:ext cx="10136771" cy="1208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3962A71-3A10-4932-90C0-E17304BB8165}"/>
              </a:ext>
            </a:extLst>
          </p:cNvPr>
          <p:cNvSpPr>
            <a:spLocks noGrp="1"/>
          </p:cNvSpPr>
          <p:nvPr>
            <p:ph type="title"/>
          </p:nvPr>
        </p:nvSpPr>
        <p:spPr>
          <a:xfrm>
            <a:off x="2166768" y="123281"/>
            <a:ext cx="8502418" cy="1208843"/>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09FD904C-92BD-4181-A164-30B76CF5F923}"/>
              </a:ext>
            </a:extLst>
          </p:cNvPr>
          <p:cNvSpPr/>
          <p:nvPr userDrawn="1"/>
        </p:nvSpPr>
        <p:spPr>
          <a:xfrm>
            <a:off x="149181" y="123281"/>
            <a:ext cx="1647054" cy="1208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C597123-4CC7-4100-BB3F-67F9B952647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37787" y="281390"/>
            <a:ext cx="685801" cy="188976"/>
          </a:xfrm>
          <a:prstGeom prst="rect">
            <a:avLst/>
          </a:prstGeom>
        </p:spPr>
      </p:pic>
      <p:sp>
        <p:nvSpPr>
          <p:cNvPr id="11" name="TextBox 10">
            <a:extLst>
              <a:ext uri="{FF2B5EF4-FFF2-40B4-BE49-F238E27FC236}">
                <a16:creationId xmlns:a16="http://schemas.microsoft.com/office/drawing/2014/main" id="{E4B40DEB-B753-43B9-B5F3-4594269694A7}"/>
              </a:ext>
            </a:extLst>
          </p:cNvPr>
          <p:cNvSpPr txBox="1"/>
          <p:nvPr userDrawn="1"/>
        </p:nvSpPr>
        <p:spPr>
          <a:xfrm>
            <a:off x="150153" y="166592"/>
            <a:ext cx="1619390" cy="323165"/>
          </a:xfrm>
          <a:prstGeom prst="rect">
            <a:avLst/>
          </a:prstGeom>
          <a:noFill/>
        </p:spPr>
        <p:txBody>
          <a:bodyPr wrap="square" rtlCol="0">
            <a:spAutoFit/>
          </a:bodyPr>
          <a:lstStyle/>
          <a:p>
            <a:pPr algn="ctr"/>
            <a:r>
              <a:rPr lang="en-US" sz="1500" b="1" dirty="0">
                <a:solidFill>
                  <a:srgbClr val="C38F40"/>
                </a:solidFill>
                <a:latin typeface="Arial Narrow" panose="020B0606020202030204" pitchFamily="34" charset="0"/>
              </a:rPr>
              <a:t>QUESTION</a:t>
            </a:r>
          </a:p>
        </p:txBody>
      </p:sp>
      <p:sp>
        <p:nvSpPr>
          <p:cNvPr id="3" name="Text Placeholder 2">
            <a:extLst>
              <a:ext uri="{FF2B5EF4-FFF2-40B4-BE49-F238E27FC236}">
                <a16:creationId xmlns:a16="http://schemas.microsoft.com/office/drawing/2014/main" id="{8F3693DA-5375-46B3-9D77-21C89EF49293}"/>
              </a:ext>
            </a:extLst>
          </p:cNvPr>
          <p:cNvSpPr>
            <a:spLocks noGrp="1"/>
          </p:cNvSpPr>
          <p:nvPr>
            <p:ph type="body" idx="1"/>
          </p:nvPr>
        </p:nvSpPr>
        <p:spPr>
          <a:xfrm>
            <a:off x="2166768" y="1825625"/>
            <a:ext cx="918703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2A850B-A60E-4905-8538-59EDE1920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E0BFA03-4C6F-429D-BE33-E59641DE6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7813AE-6F7E-45B9-8765-7B2439D35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0A6BA-791A-4DCB-9CD2-19109B630C11}" type="slidenum">
              <a:rPr lang="en-US" smtClean="0"/>
              <a:t>‹#›</a:t>
            </a:fld>
            <a:endParaRPr lang="en-US" dirty="0"/>
          </a:p>
        </p:txBody>
      </p:sp>
      <p:sp>
        <p:nvSpPr>
          <p:cNvPr id="12" name="Rectangle 11">
            <a:extLst>
              <a:ext uri="{FF2B5EF4-FFF2-40B4-BE49-F238E27FC236}">
                <a16:creationId xmlns:a16="http://schemas.microsoft.com/office/drawing/2014/main" id="{45A7F011-BFF6-406C-A1A9-481D68A1EA58}"/>
              </a:ext>
            </a:extLst>
          </p:cNvPr>
          <p:cNvSpPr/>
          <p:nvPr userDrawn="1"/>
        </p:nvSpPr>
        <p:spPr>
          <a:xfrm>
            <a:off x="9902059" y="3147101"/>
            <a:ext cx="2139696" cy="3584448"/>
          </a:xfrm>
          <a:prstGeom prst="rect">
            <a:avLst/>
          </a:prstGeom>
          <a:solidFill>
            <a:srgbClr val="D7E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37DF327-9ACA-4242-936D-B42AE5F4850C}"/>
              </a:ext>
            </a:extLst>
          </p:cNvPr>
          <p:cNvSpPr/>
          <p:nvPr userDrawn="1"/>
        </p:nvSpPr>
        <p:spPr>
          <a:xfrm>
            <a:off x="9902059" y="1424052"/>
            <a:ext cx="2139696" cy="16229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231168E-029E-48F7-960F-18368F9B0EEC}"/>
              </a:ext>
            </a:extLst>
          </p:cNvPr>
          <p:cNvSpPr/>
          <p:nvPr userDrawn="1"/>
        </p:nvSpPr>
        <p:spPr>
          <a:xfrm>
            <a:off x="171417" y="3147101"/>
            <a:ext cx="1627632" cy="3584448"/>
          </a:xfrm>
          <a:prstGeom prst="rect">
            <a:avLst/>
          </a:prstGeom>
          <a:solidFill>
            <a:srgbClr val="C1D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D66683B-E5D0-46E8-9CD1-28BBAED00924}"/>
              </a:ext>
            </a:extLst>
          </p:cNvPr>
          <p:cNvSpPr/>
          <p:nvPr userDrawn="1"/>
        </p:nvSpPr>
        <p:spPr>
          <a:xfrm>
            <a:off x="1919406" y="3147101"/>
            <a:ext cx="7880970" cy="3584448"/>
          </a:xfrm>
          <a:prstGeom prst="rect">
            <a:avLst/>
          </a:prstGeom>
          <a:solidFill>
            <a:srgbClr val="D7E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BF73852-3AE0-4F93-A118-C86CCCC888DC}"/>
              </a:ext>
            </a:extLst>
          </p:cNvPr>
          <p:cNvSpPr/>
          <p:nvPr userDrawn="1"/>
        </p:nvSpPr>
        <p:spPr>
          <a:xfrm>
            <a:off x="1919406" y="1424052"/>
            <a:ext cx="7880970" cy="16229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70319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347D98"/>
        </a:buClr>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31468D-BF39-486E-95F0-9763CA359EE4}"/>
              </a:ext>
            </a:extLst>
          </p:cNvPr>
          <p:cNvSpPr/>
          <p:nvPr userDrawn="1"/>
        </p:nvSpPr>
        <p:spPr>
          <a:xfrm>
            <a:off x="1912386" y="123281"/>
            <a:ext cx="10136771" cy="12088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3962A71-3A10-4932-90C0-E17304BB8165}"/>
              </a:ext>
            </a:extLst>
          </p:cNvPr>
          <p:cNvSpPr>
            <a:spLocks noGrp="1"/>
          </p:cNvSpPr>
          <p:nvPr>
            <p:ph type="title"/>
          </p:nvPr>
        </p:nvSpPr>
        <p:spPr>
          <a:xfrm>
            <a:off x="2166768" y="123281"/>
            <a:ext cx="8502418" cy="1208843"/>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09FD904C-92BD-4181-A164-30B76CF5F923}"/>
              </a:ext>
            </a:extLst>
          </p:cNvPr>
          <p:cNvSpPr/>
          <p:nvPr userDrawn="1"/>
        </p:nvSpPr>
        <p:spPr>
          <a:xfrm>
            <a:off x="149181" y="123281"/>
            <a:ext cx="1647054" cy="1208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C597123-4CC7-4100-BB3F-67F9B952647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37787" y="281390"/>
            <a:ext cx="685801" cy="188976"/>
          </a:xfrm>
          <a:prstGeom prst="rect">
            <a:avLst/>
          </a:prstGeom>
        </p:spPr>
      </p:pic>
      <p:sp>
        <p:nvSpPr>
          <p:cNvPr id="11" name="TextBox 10">
            <a:extLst>
              <a:ext uri="{FF2B5EF4-FFF2-40B4-BE49-F238E27FC236}">
                <a16:creationId xmlns:a16="http://schemas.microsoft.com/office/drawing/2014/main" id="{E4B40DEB-B753-43B9-B5F3-4594269694A7}"/>
              </a:ext>
            </a:extLst>
          </p:cNvPr>
          <p:cNvSpPr txBox="1"/>
          <p:nvPr userDrawn="1"/>
        </p:nvSpPr>
        <p:spPr>
          <a:xfrm>
            <a:off x="150153" y="166592"/>
            <a:ext cx="1619390" cy="323165"/>
          </a:xfrm>
          <a:prstGeom prst="rect">
            <a:avLst/>
          </a:prstGeom>
          <a:noFill/>
        </p:spPr>
        <p:txBody>
          <a:bodyPr wrap="square" rtlCol="0">
            <a:spAutoFit/>
          </a:bodyPr>
          <a:lstStyle/>
          <a:p>
            <a:pPr algn="ctr"/>
            <a:r>
              <a:rPr lang="en-US" sz="1500" b="1" dirty="0">
                <a:solidFill>
                  <a:srgbClr val="C38F40"/>
                </a:solidFill>
                <a:latin typeface="Arial Narrow" panose="020B0606020202030204" pitchFamily="34" charset="0"/>
              </a:rPr>
              <a:t>QUESTION</a:t>
            </a:r>
          </a:p>
        </p:txBody>
      </p:sp>
      <p:sp>
        <p:nvSpPr>
          <p:cNvPr id="3" name="Text Placeholder 2">
            <a:extLst>
              <a:ext uri="{FF2B5EF4-FFF2-40B4-BE49-F238E27FC236}">
                <a16:creationId xmlns:a16="http://schemas.microsoft.com/office/drawing/2014/main" id="{8F3693DA-5375-46B3-9D77-21C89EF49293}"/>
              </a:ext>
            </a:extLst>
          </p:cNvPr>
          <p:cNvSpPr>
            <a:spLocks noGrp="1"/>
          </p:cNvSpPr>
          <p:nvPr>
            <p:ph type="body" idx="1"/>
          </p:nvPr>
        </p:nvSpPr>
        <p:spPr>
          <a:xfrm>
            <a:off x="2166768" y="1825625"/>
            <a:ext cx="918703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2A850B-A60E-4905-8538-59EDE1920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E0BFA03-4C6F-429D-BE33-E59641DE6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7813AE-6F7E-45B9-8765-7B2439D35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0A6BA-791A-4DCB-9CD2-19109B630C11}" type="slidenum">
              <a:rPr lang="en-US" smtClean="0"/>
              <a:t>‹#›</a:t>
            </a:fld>
            <a:endParaRPr lang="en-US" dirty="0"/>
          </a:p>
        </p:txBody>
      </p:sp>
      <p:sp>
        <p:nvSpPr>
          <p:cNvPr id="12" name="Rectangle 11">
            <a:extLst>
              <a:ext uri="{FF2B5EF4-FFF2-40B4-BE49-F238E27FC236}">
                <a16:creationId xmlns:a16="http://schemas.microsoft.com/office/drawing/2014/main" id="{45A7F011-BFF6-406C-A1A9-481D68A1EA58}"/>
              </a:ext>
            </a:extLst>
          </p:cNvPr>
          <p:cNvSpPr/>
          <p:nvPr userDrawn="1"/>
        </p:nvSpPr>
        <p:spPr>
          <a:xfrm>
            <a:off x="9902059" y="1424052"/>
            <a:ext cx="2139696" cy="5307497"/>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BF73852-3AE0-4F93-A118-C86CCCC888DC}"/>
              </a:ext>
            </a:extLst>
          </p:cNvPr>
          <p:cNvSpPr/>
          <p:nvPr userDrawn="1"/>
        </p:nvSpPr>
        <p:spPr>
          <a:xfrm>
            <a:off x="1912386" y="1424052"/>
            <a:ext cx="7872984" cy="260350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3E7B849-B01E-4806-900E-E757A9DDB0C5}"/>
              </a:ext>
            </a:extLst>
          </p:cNvPr>
          <p:cNvSpPr/>
          <p:nvPr userDrawn="1"/>
        </p:nvSpPr>
        <p:spPr>
          <a:xfrm>
            <a:off x="12991245" y="1796418"/>
            <a:ext cx="2210805" cy="35844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8138103-FF6D-4D34-9D22-186B472D0692}"/>
              </a:ext>
            </a:extLst>
          </p:cNvPr>
          <p:cNvSpPr/>
          <p:nvPr userDrawn="1"/>
        </p:nvSpPr>
        <p:spPr>
          <a:xfrm>
            <a:off x="171417" y="5853725"/>
            <a:ext cx="1627632" cy="8778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E8E9A27-16D0-4C3D-97C1-CA2F4300F66A}"/>
              </a:ext>
            </a:extLst>
          </p:cNvPr>
          <p:cNvSpPr/>
          <p:nvPr userDrawn="1"/>
        </p:nvSpPr>
        <p:spPr>
          <a:xfrm>
            <a:off x="1912386" y="4121300"/>
            <a:ext cx="7872984" cy="261024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B047DF-4CB8-438A-BD64-871A8FC1D8A7}"/>
              </a:ext>
            </a:extLst>
          </p:cNvPr>
          <p:cNvSpPr/>
          <p:nvPr userDrawn="1"/>
        </p:nvSpPr>
        <p:spPr>
          <a:xfrm>
            <a:off x="171417" y="3149730"/>
            <a:ext cx="1627632" cy="8778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84382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rgbClr val="347D98"/>
        </a:buClr>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03615"/>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62A71-3A10-4932-90C0-E17304BB8165}"/>
              </a:ext>
            </a:extLst>
          </p:cNvPr>
          <p:cNvSpPr>
            <a:spLocks noGrp="1"/>
          </p:cNvSpPr>
          <p:nvPr>
            <p:ph type="title"/>
          </p:nvPr>
        </p:nvSpPr>
        <p:spPr>
          <a:xfrm>
            <a:off x="2166768" y="123281"/>
            <a:ext cx="8502418" cy="1208843"/>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09FD904C-92BD-4181-A164-30B76CF5F923}"/>
              </a:ext>
            </a:extLst>
          </p:cNvPr>
          <p:cNvSpPr/>
          <p:nvPr userDrawn="1"/>
        </p:nvSpPr>
        <p:spPr>
          <a:xfrm>
            <a:off x="149181" y="123281"/>
            <a:ext cx="1647054" cy="1208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C597123-4CC7-4100-BB3F-67F9B952647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37787" y="281390"/>
            <a:ext cx="685801" cy="188976"/>
          </a:xfrm>
          <a:prstGeom prst="rect">
            <a:avLst/>
          </a:prstGeom>
        </p:spPr>
      </p:pic>
      <p:sp>
        <p:nvSpPr>
          <p:cNvPr id="11" name="TextBox 10">
            <a:extLst>
              <a:ext uri="{FF2B5EF4-FFF2-40B4-BE49-F238E27FC236}">
                <a16:creationId xmlns:a16="http://schemas.microsoft.com/office/drawing/2014/main" id="{E4B40DEB-B753-43B9-B5F3-4594269694A7}"/>
              </a:ext>
            </a:extLst>
          </p:cNvPr>
          <p:cNvSpPr txBox="1"/>
          <p:nvPr userDrawn="1"/>
        </p:nvSpPr>
        <p:spPr>
          <a:xfrm>
            <a:off x="150153" y="166592"/>
            <a:ext cx="1619390" cy="323165"/>
          </a:xfrm>
          <a:prstGeom prst="rect">
            <a:avLst/>
          </a:prstGeom>
          <a:noFill/>
        </p:spPr>
        <p:txBody>
          <a:bodyPr wrap="square" rtlCol="0">
            <a:spAutoFit/>
          </a:bodyPr>
          <a:lstStyle/>
          <a:p>
            <a:pPr algn="ctr"/>
            <a:r>
              <a:rPr lang="en-US" sz="1500" b="1" dirty="0">
                <a:solidFill>
                  <a:srgbClr val="C38F40"/>
                </a:solidFill>
                <a:latin typeface="Arial Narrow" panose="020B0606020202030204" pitchFamily="34" charset="0"/>
              </a:rPr>
              <a:t>QUESTION</a:t>
            </a:r>
          </a:p>
        </p:txBody>
      </p:sp>
      <p:sp>
        <p:nvSpPr>
          <p:cNvPr id="3" name="Text Placeholder 2">
            <a:extLst>
              <a:ext uri="{FF2B5EF4-FFF2-40B4-BE49-F238E27FC236}">
                <a16:creationId xmlns:a16="http://schemas.microsoft.com/office/drawing/2014/main" id="{8F3693DA-5375-46B3-9D77-21C89EF49293}"/>
              </a:ext>
            </a:extLst>
          </p:cNvPr>
          <p:cNvSpPr>
            <a:spLocks noGrp="1"/>
          </p:cNvSpPr>
          <p:nvPr>
            <p:ph type="body" idx="1"/>
          </p:nvPr>
        </p:nvSpPr>
        <p:spPr>
          <a:xfrm>
            <a:off x="2166768" y="1825625"/>
            <a:ext cx="918703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2A850B-A60E-4905-8538-59EDE1920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E0BFA03-4C6F-429D-BE33-E59641DE6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7813AE-6F7E-45B9-8765-7B2439D35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0A6BA-791A-4DCB-9CD2-19109B630C11}" type="slidenum">
              <a:rPr lang="en-US" smtClean="0"/>
              <a:t>‹#›</a:t>
            </a:fld>
            <a:endParaRPr lang="en-US" dirty="0"/>
          </a:p>
        </p:txBody>
      </p:sp>
    </p:spTree>
    <p:extLst>
      <p:ext uri="{BB962C8B-B14F-4D97-AF65-F5344CB8AC3E}">
        <p14:creationId xmlns:p14="http://schemas.microsoft.com/office/powerpoint/2010/main" val="2216662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62A71-3A10-4932-90C0-E17304BB8165}"/>
              </a:ext>
            </a:extLst>
          </p:cNvPr>
          <p:cNvSpPr>
            <a:spLocks noGrp="1"/>
          </p:cNvSpPr>
          <p:nvPr>
            <p:ph type="title"/>
          </p:nvPr>
        </p:nvSpPr>
        <p:spPr>
          <a:xfrm>
            <a:off x="5865539" y="1068434"/>
            <a:ext cx="5714003" cy="4250579"/>
          </a:xfrm>
          <a:prstGeom prst="rect">
            <a:avLst/>
          </a:prstGeom>
        </p:spPr>
        <p:txBody>
          <a:bodyPr vert="horz" lIns="91440" tIns="45720" rIns="91440" bIns="45720" rtlCol="0" anchor="ctr">
            <a:normAutofit/>
          </a:bodyPr>
          <a:lstStyle/>
          <a:p>
            <a:r>
              <a:rPr lang="en-US" dirty="0"/>
              <a:t>Click to edit Master title style</a:t>
            </a:r>
          </a:p>
        </p:txBody>
      </p:sp>
      <p:pic>
        <p:nvPicPr>
          <p:cNvPr id="10" name="Picture 9">
            <a:extLst>
              <a:ext uri="{FF2B5EF4-FFF2-40B4-BE49-F238E27FC236}">
                <a16:creationId xmlns:a16="http://schemas.microsoft.com/office/drawing/2014/main" id="{4C597123-4CC7-4100-BB3F-67F9B952647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37787" y="281390"/>
            <a:ext cx="685801" cy="188976"/>
          </a:xfrm>
          <a:prstGeom prst="rect">
            <a:avLst/>
          </a:prstGeom>
        </p:spPr>
      </p:pic>
      <p:sp>
        <p:nvSpPr>
          <p:cNvPr id="3" name="Text Placeholder 2">
            <a:extLst>
              <a:ext uri="{FF2B5EF4-FFF2-40B4-BE49-F238E27FC236}">
                <a16:creationId xmlns:a16="http://schemas.microsoft.com/office/drawing/2014/main" id="{8F3693DA-5375-46B3-9D77-21C89EF49293}"/>
              </a:ext>
            </a:extLst>
          </p:cNvPr>
          <p:cNvSpPr>
            <a:spLocks noGrp="1"/>
          </p:cNvSpPr>
          <p:nvPr>
            <p:ph type="body" idx="1"/>
          </p:nvPr>
        </p:nvSpPr>
        <p:spPr>
          <a:xfrm>
            <a:off x="5865540" y="7394363"/>
            <a:ext cx="513310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2A850B-A60E-4905-8538-59EDE1920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B7D94-3136-4DC5-BFD6-E9D05651EFBE}" type="datetimeFigureOut">
              <a:rPr lang="en-US" smtClean="0"/>
              <a:t>8/22/2024</a:t>
            </a:fld>
            <a:endParaRPr lang="en-US" dirty="0"/>
          </a:p>
        </p:txBody>
      </p:sp>
      <p:sp>
        <p:nvSpPr>
          <p:cNvPr id="5" name="Footer Placeholder 4">
            <a:extLst>
              <a:ext uri="{FF2B5EF4-FFF2-40B4-BE49-F238E27FC236}">
                <a16:creationId xmlns:a16="http://schemas.microsoft.com/office/drawing/2014/main" id="{9E0BFA03-4C6F-429D-BE33-E59641DE6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7813AE-6F7E-45B9-8765-7B2439D35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0A6BA-791A-4DCB-9CD2-19109B630C11}" type="slidenum">
              <a:rPr lang="en-US" smtClean="0"/>
              <a:t>‹#›</a:t>
            </a:fld>
            <a:endParaRPr lang="en-US" dirty="0"/>
          </a:p>
        </p:txBody>
      </p:sp>
      <p:sp>
        <p:nvSpPr>
          <p:cNvPr id="12" name="Rectangle 11">
            <a:extLst>
              <a:ext uri="{FF2B5EF4-FFF2-40B4-BE49-F238E27FC236}">
                <a16:creationId xmlns:a16="http://schemas.microsoft.com/office/drawing/2014/main" id="{A0BE17B8-F4A0-42C5-A9F6-D323EFE2583F}"/>
              </a:ext>
            </a:extLst>
          </p:cNvPr>
          <p:cNvSpPr/>
          <p:nvPr userDrawn="1"/>
        </p:nvSpPr>
        <p:spPr>
          <a:xfrm>
            <a:off x="772579" y="1109999"/>
            <a:ext cx="4203993" cy="42505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8D1D6B4-0FB5-491A-86E1-7178DFF0EFE7}"/>
              </a:ext>
            </a:extLst>
          </p:cNvPr>
          <p:cNvCxnSpPr>
            <a:cxnSpLocks/>
          </p:cNvCxnSpPr>
          <p:nvPr userDrawn="1"/>
        </p:nvCxnSpPr>
        <p:spPr>
          <a:xfrm>
            <a:off x="5489527" y="1091488"/>
            <a:ext cx="0" cy="4250579"/>
          </a:xfrm>
          <a:prstGeom prst="line">
            <a:avLst/>
          </a:prstGeom>
          <a:ln w="44450">
            <a:solidFill>
              <a:srgbClr val="90B05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356F3D5-B52F-4792-8953-BD890DC51D71}"/>
              </a:ext>
            </a:extLst>
          </p:cNvPr>
          <p:cNvSpPr txBox="1"/>
          <p:nvPr userDrawn="1"/>
        </p:nvSpPr>
        <p:spPr>
          <a:xfrm>
            <a:off x="781075" y="1374757"/>
            <a:ext cx="4184342" cy="769441"/>
          </a:xfrm>
          <a:prstGeom prst="rect">
            <a:avLst/>
          </a:prstGeom>
          <a:noFill/>
        </p:spPr>
        <p:txBody>
          <a:bodyPr wrap="square" rtlCol="0">
            <a:spAutoFit/>
          </a:bodyPr>
          <a:lstStyle/>
          <a:p>
            <a:pPr algn="ctr"/>
            <a:r>
              <a:rPr lang="en-US" sz="4400" b="1" dirty="0">
                <a:solidFill>
                  <a:srgbClr val="C38F40"/>
                </a:solidFill>
                <a:latin typeface="Arial Narrow" panose="020B0606020202030204" pitchFamily="34" charset="0"/>
              </a:rPr>
              <a:t>QUESTION</a:t>
            </a:r>
          </a:p>
        </p:txBody>
      </p:sp>
    </p:spTree>
    <p:extLst>
      <p:ext uri="{BB962C8B-B14F-4D97-AF65-F5344CB8AC3E}">
        <p14:creationId xmlns:p14="http://schemas.microsoft.com/office/powerpoint/2010/main" val="415059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9071"/>
      </p:ext>
    </p:extLst>
  </p:cSld>
  <p:clrMap bg1="lt1" tx1="dk1" bg2="lt2" tx2="dk2" accent1="accent1" accent2="accent2" accent3="accent3" accent4="accent4" accent5="accent5" accent6="accent6" hlink="hlink" folHlink="folHlink"/>
  <p:sldLayoutIdLst>
    <p:sldLayoutId id="2147483714" r:id="rId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574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ftr="0" dt="0"/>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Arial" pitchFamily="34" charset="0"/>
        </a:defRPr>
      </a:lvl2pPr>
      <a:lvl3pPr algn="ctr" defTabSz="609585" rtl="0" eaLnBrk="0" fontAlgn="base" hangingPunct="0">
        <a:spcBef>
          <a:spcPct val="0"/>
        </a:spcBef>
        <a:spcAft>
          <a:spcPct val="0"/>
        </a:spcAft>
        <a:defRPr sz="5867">
          <a:solidFill>
            <a:schemeClr val="tx1"/>
          </a:solidFill>
          <a:latin typeface="Arial" pitchFamily="34" charset="0"/>
        </a:defRPr>
      </a:lvl3pPr>
      <a:lvl4pPr algn="ctr" defTabSz="609585" rtl="0" eaLnBrk="0" fontAlgn="base" hangingPunct="0">
        <a:spcBef>
          <a:spcPct val="0"/>
        </a:spcBef>
        <a:spcAft>
          <a:spcPct val="0"/>
        </a:spcAft>
        <a:defRPr sz="5867">
          <a:solidFill>
            <a:schemeClr val="tx1"/>
          </a:solidFill>
          <a:latin typeface="Arial" pitchFamily="34" charset="0"/>
        </a:defRPr>
      </a:lvl4pPr>
      <a:lvl5pPr algn="ctr" defTabSz="609585" rtl="0" eaLnBrk="0" fontAlgn="base" hangingPunct="0">
        <a:spcBef>
          <a:spcPct val="0"/>
        </a:spcBef>
        <a:spcAft>
          <a:spcPct val="0"/>
        </a:spcAft>
        <a:defRPr sz="5867">
          <a:solidFill>
            <a:schemeClr val="tx1"/>
          </a:solidFill>
          <a:latin typeface="Arial" pitchFamily="34" charset="0"/>
        </a:defRPr>
      </a:lvl5pPr>
      <a:lvl6pPr marL="609585" algn="ctr" defTabSz="609585" rtl="0" fontAlgn="base">
        <a:spcBef>
          <a:spcPct val="0"/>
        </a:spcBef>
        <a:spcAft>
          <a:spcPct val="0"/>
        </a:spcAft>
        <a:defRPr sz="5867">
          <a:solidFill>
            <a:schemeClr val="tx1"/>
          </a:solidFill>
          <a:latin typeface="Arial" pitchFamily="34" charset="0"/>
        </a:defRPr>
      </a:lvl6pPr>
      <a:lvl7pPr marL="1219170" algn="ctr" defTabSz="609585" rtl="0" fontAlgn="base">
        <a:spcBef>
          <a:spcPct val="0"/>
        </a:spcBef>
        <a:spcAft>
          <a:spcPct val="0"/>
        </a:spcAft>
        <a:defRPr sz="5867">
          <a:solidFill>
            <a:schemeClr val="tx1"/>
          </a:solidFill>
          <a:latin typeface="Arial" pitchFamily="34" charset="0"/>
        </a:defRPr>
      </a:lvl7pPr>
      <a:lvl8pPr marL="1828754" algn="ctr" defTabSz="609585" rtl="0" fontAlgn="base">
        <a:spcBef>
          <a:spcPct val="0"/>
        </a:spcBef>
        <a:spcAft>
          <a:spcPct val="0"/>
        </a:spcAft>
        <a:defRPr sz="5867">
          <a:solidFill>
            <a:schemeClr val="tx1"/>
          </a:solidFill>
          <a:latin typeface="Arial" pitchFamily="34" charset="0"/>
        </a:defRPr>
      </a:lvl8pPr>
      <a:lvl9pPr marL="2438339" algn="ctr" defTabSz="609585" rtl="0" fontAlgn="base">
        <a:spcBef>
          <a:spcPct val="0"/>
        </a:spcBef>
        <a:spcAft>
          <a:spcPct val="0"/>
        </a:spcAft>
        <a:defRPr sz="5867">
          <a:solidFill>
            <a:schemeClr val="tx1"/>
          </a:solidFill>
          <a:latin typeface="Arial" pitchFamily="34"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13.svg"/><Relationship Id="rId11" Type="http://schemas.openxmlformats.org/officeDocument/2006/relationships/image" Target="../media/image31.jp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1.xml"/><Relationship Id="rId6" Type="http://schemas.openxmlformats.org/officeDocument/2006/relationships/image" Target="../media/image39.jfif"/><Relationship Id="rId5" Type="http://schemas.openxmlformats.org/officeDocument/2006/relationships/image" Target="../media/image38.jp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3.sv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64.xml"/><Relationship Id="rId6" Type="http://schemas.openxmlformats.org/officeDocument/2006/relationships/hyperlink" Target="mailto:hahu@hntb.com" TargetMode="External"/><Relationship Id="rId5" Type="http://schemas.openxmlformats.org/officeDocument/2006/relationships/image" Target="../media/image64.jpeg"/><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DE939D-0DAB-42C9-9B9F-5206CC9B4D1D}"/>
              </a:ext>
            </a:extLst>
          </p:cNvPr>
          <p:cNvSpPr/>
          <p:nvPr/>
        </p:nvSpPr>
        <p:spPr>
          <a:xfrm>
            <a:off x="0" y="5061528"/>
            <a:ext cx="12192000" cy="17964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5546F811-AD3A-4F0C-AEA2-6077F0502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849" y="4737001"/>
            <a:ext cx="1828804" cy="1371603"/>
          </a:xfrm>
          <a:prstGeom prst="rect">
            <a:avLst/>
          </a:prstGeom>
        </p:spPr>
      </p:pic>
      <p:pic>
        <p:nvPicPr>
          <p:cNvPr id="23" name="Picture 22">
            <a:extLst>
              <a:ext uri="{FF2B5EF4-FFF2-40B4-BE49-F238E27FC236}">
                <a16:creationId xmlns:a16="http://schemas.microsoft.com/office/drawing/2014/main" id="{8FA629BF-3496-4790-842A-4729CDCF1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35" y="4869098"/>
            <a:ext cx="1828804" cy="1371603"/>
          </a:xfrm>
          <a:prstGeom prst="rect">
            <a:avLst/>
          </a:prstGeom>
        </p:spPr>
      </p:pic>
      <p:pic>
        <p:nvPicPr>
          <p:cNvPr id="24" name="Picture 23">
            <a:extLst>
              <a:ext uri="{FF2B5EF4-FFF2-40B4-BE49-F238E27FC236}">
                <a16:creationId xmlns:a16="http://schemas.microsoft.com/office/drawing/2014/main" id="{6FD9C6E9-0DE7-4859-B1D4-558C4B8B1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057" y="5546324"/>
            <a:ext cx="1828804" cy="1371603"/>
          </a:xfrm>
          <a:prstGeom prst="rect">
            <a:avLst/>
          </a:prstGeom>
        </p:spPr>
      </p:pic>
      <p:pic>
        <p:nvPicPr>
          <p:cNvPr id="20" name="Picture 19">
            <a:extLst>
              <a:ext uri="{FF2B5EF4-FFF2-40B4-BE49-F238E27FC236}">
                <a16:creationId xmlns:a16="http://schemas.microsoft.com/office/drawing/2014/main" id="{FD7643ED-AB7A-4E0D-B939-AD8D94B0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64" y="4727670"/>
            <a:ext cx="1828804" cy="1371603"/>
          </a:xfrm>
          <a:prstGeom prst="rect">
            <a:avLst/>
          </a:prstGeom>
        </p:spPr>
      </p:pic>
      <p:pic>
        <p:nvPicPr>
          <p:cNvPr id="22" name="Picture 21">
            <a:extLst>
              <a:ext uri="{FF2B5EF4-FFF2-40B4-BE49-F238E27FC236}">
                <a16:creationId xmlns:a16="http://schemas.microsoft.com/office/drawing/2014/main" id="{70323055-36DF-4D45-97D5-7BFE1DB4C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823" y="4972319"/>
            <a:ext cx="1828804" cy="1371603"/>
          </a:xfrm>
          <a:prstGeom prst="rect">
            <a:avLst/>
          </a:prstGeom>
        </p:spPr>
      </p:pic>
      <p:pic>
        <p:nvPicPr>
          <p:cNvPr id="8" name="Picture 7">
            <a:extLst>
              <a:ext uri="{FF2B5EF4-FFF2-40B4-BE49-F238E27FC236}">
                <a16:creationId xmlns:a16="http://schemas.microsoft.com/office/drawing/2014/main" id="{27C03AA8-5728-468B-800C-486647D7E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832" y="5678421"/>
            <a:ext cx="1828804" cy="1371603"/>
          </a:xfrm>
          <a:prstGeom prst="rect">
            <a:avLst/>
          </a:prstGeom>
        </p:spPr>
      </p:pic>
      <p:pic>
        <p:nvPicPr>
          <p:cNvPr id="9" name="Picture 8">
            <a:extLst>
              <a:ext uri="{FF2B5EF4-FFF2-40B4-BE49-F238E27FC236}">
                <a16:creationId xmlns:a16="http://schemas.microsoft.com/office/drawing/2014/main" id="{6BCD9D47-CCB1-4894-8C5A-FAA1A1CB5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295" y="5145425"/>
            <a:ext cx="1828804" cy="1371603"/>
          </a:xfrm>
          <a:prstGeom prst="rect">
            <a:avLst/>
          </a:prstGeom>
        </p:spPr>
      </p:pic>
      <p:pic>
        <p:nvPicPr>
          <p:cNvPr id="12" name="Picture 11">
            <a:extLst>
              <a:ext uri="{FF2B5EF4-FFF2-40B4-BE49-F238E27FC236}">
                <a16:creationId xmlns:a16="http://schemas.microsoft.com/office/drawing/2014/main" id="{2582ED71-8AD0-4EE1-B4E2-B7E2040C8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52" y="5199991"/>
            <a:ext cx="1828804" cy="1371603"/>
          </a:xfrm>
          <a:prstGeom prst="rect">
            <a:avLst/>
          </a:prstGeom>
        </p:spPr>
      </p:pic>
      <p:sp>
        <p:nvSpPr>
          <p:cNvPr id="14" name="Isosceles Triangle 13">
            <a:extLst>
              <a:ext uri="{FF2B5EF4-FFF2-40B4-BE49-F238E27FC236}">
                <a16:creationId xmlns:a16="http://schemas.microsoft.com/office/drawing/2014/main" id="{89B6CF6F-8CFC-461E-B59A-83121A80A20C}"/>
              </a:ext>
            </a:extLst>
          </p:cNvPr>
          <p:cNvSpPr/>
          <p:nvPr/>
        </p:nvSpPr>
        <p:spPr>
          <a:xfrm>
            <a:off x="3769997" y="5377240"/>
            <a:ext cx="1812630" cy="137160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E787283B-B100-4609-ADDD-632BC7C4B137}"/>
              </a:ext>
            </a:extLst>
          </p:cNvPr>
          <p:cNvSpPr/>
          <p:nvPr/>
        </p:nvSpPr>
        <p:spPr>
          <a:xfrm>
            <a:off x="3894046" y="5414749"/>
            <a:ext cx="1812630" cy="137160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5E59FD8E-EFBC-401C-8510-88CAB3D16AB8}"/>
              </a:ext>
            </a:extLst>
          </p:cNvPr>
          <p:cNvPicPr>
            <a:picLocks noChangeAspect="1"/>
          </p:cNvPicPr>
          <p:nvPr/>
        </p:nvPicPr>
        <p:blipFill rotWithShape="1">
          <a:blip r:embed="rId3">
            <a:extLst>
              <a:ext uri="{28A0092B-C50C-407E-A947-70E740481C1C}">
                <a14:useLocalDpi xmlns:a14="http://schemas.microsoft.com/office/drawing/2010/main" val="0"/>
              </a:ext>
            </a:extLst>
          </a:blip>
          <a:srcRect t="29382" b="25746"/>
          <a:stretch/>
        </p:blipFill>
        <p:spPr>
          <a:xfrm>
            <a:off x="2275275" y="5496827"/>
            <a:ext cx="1828804" cy="615462"/>
          </a:xfrm>
          <a:prstGeom prst="rect">
            <a:avLst/>
          </a:prstGeom>
        </p:spPr>
      </p:pic>
      <p:sp>
        <p:nvSpPr>
          <p:cNvPr id="5" name="Rectangle 4">
            <a:extLst>
              <a:ext uri="{FF2B5EF4-FFF2-40B4-BE49-F238E27FC236}">
                <a16:creationId xmlns:a16="http://schemas.microsoft.com/office/drawing/2014/main" id="{3C25F7E1-19E4-45B7-A917-96F652C1FD09}"/>
              </a:ext>
            </a:extLst>
          </p:cNvPr>
          <p:cNvSpPr/>
          <p:nvPr/>
        </p:nvSpPr>
        <p:spPr>
          <a:xfrm>
            <a:off x="-2858" y="5090860"/>
            <a:ext cx="5329612" cy="176714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BF0B537-1A6B-4156-BD0A-442FDDFA1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34" y="5588250"/>
            <a:ext cx="2953476" cy="654226"/>
          </a:xfrm>
          <a:prstGeom prst="rect">
            <a:avLst/>
          </a:prstGeom>
        </p:spPr>
      </p:pic>
      <p:sp>
        <p:nvSpPr>
          <p:cNvPr id="13" name="Rectangle 12">
            <a:extLst>
              <a:ext uri="{FF2B5EF4-FFF2-40B4-BE49-F238E27FC236}">
                <a16:creationId xmlns:a16="http://schemas.microsoft.com/office/drawing/2014/main" id="{F1710D58-EC94-4A76-B325-BAEEF9EE94CA}"/>
              </a:ext>
            </a:extLst>
          </p:cNvPr>
          <p:cNvSpPr/>
          <p:nvPr/>
        </p:nvSpPr>
        <p:spPr>
          <a:xfrm>
            <a:off x="0" y="0"/>
            <a:ext cx="12192000" cy="5067894"/>
          </a:xfrm>
          <a:prstGeom prst="rect">
            <a:avLst/>
          </a:prstGeom>
          <a:solidFill>
            <a:srgbClr val="307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85748397-0284-4D58-B133-B55474AF3061}"/>
              </a:ext>
            </a:extLst>
          </p:cNvPr>
          <p:cNvSpPr txBox="1">
            <a:spLocks/>
          </p:cNvSpPr>
          <p:nvPr/>
        </p:nvSpPr>
        <p:spPr>
          <a:xfrm>
            <a:off x="0" y="545229"/>
            <a:ext cx="12191999" cy="4043758"/>
          </a:xfrm>
          <a:prstGeom prst="rect">
            <a:avLst/>
          </a:prstGeom>
        </p:spPr>
        <p:txBody>
          <a:bodyPr vert="horz" lIns="91440" tIns="45720" rIns="91440" bIns="45720" rtlCol="0" anchor="t">
            <a:normAutofit fontScale="92500"/>
          </a:bodyPr>
          <a:lstStyle>
            <a:lvl1pPr algn="ctr" defTabSz="914400" rtl="0" eaLnBrk="1" latinLnBrk="0" hangingPunct="1">
              <a:lnSpc>
                <a:spcPct val="90000"/>
              </a:lnSpc>
              <a:spcBef>
                <a:spcPct val="0"/>
              </a:spcBef>
              <a:buNone/>
              <a:defRPr sz="6000" kern="1200">
                <a:solidFill>
                  <a:schemeClr val="tx1"/>
                </a:solidFill>
                <a:latin typeface="Arial Narrow" panose="020B0606020202030204" pitchFamily="34" charset="0"/>
                <a:ea typeface="+mj-ea"/>
                <a:cs typeface="+mj-cs"/>
              </a:defRPr>
            </a:lvl1pPr>
          </a:lstStyle>
          <a:p>
            <a:pPr>
              <a:lnSpc>
                <a:spcPts val="6600"/>
              </a:lnSpc>
            </a:pPr>
            <a:r>
              <a:rPr lang="en-US" sz="4000" dirty="0">
                <a:solidFill>
                  <a:schemeClr val="bg1"/>
                </a:solidFill>
              </a:rPr>
              <a:t>Challenges in Meeting Local Community Floodplain Management Requirements for Fish Passage and Stream Restoration Projects</a:t>
            </a:r>
          </a:p>
          <a:p>
            <a:pPr>
              <a:lnSpc>
                <a:spcPts val="6600"/>
              </a:lnSpc>
            </a:pPr>
            <a:endParaRPr lang="en-US" sz="4000" dirty="0">
              <a:solidFill>
                <a:schemeClr val="bg1"/>
              </a:solidFill>
            </a:endParaRPr>
          </a:p>
          <a:p>
            <a:r>
              <a:rPr lang="en-US" sz="3200" dirty="0">
                <a:solidFill>
                  <a:schemeClr val="bg2">
                    <a:lumMod val="90000"/>
                  </a:schemeClr>
                </a:solidFill>
              </a:rPr>
              <a:t>Julie Heilman, PE, State Hydraulics Engineer, WSDOT</a:t>
            </a:r>
          </a:p>
          <a:p>
            <a:r>
              <a:rPr lang="en-US" sz="3200" dirty="0">
                <a:solidFill>
                  <a:schemeClr val="bg2">
                    <a:lumMod val="90000"/>
                  </a:schemeClr>
                </a:solidFill>
              </a:rPr>
              <a:t>Henry Hu, PhD and PE, Project Manager, WSDOT Northwest Region GEC</a:t>
            </a:r>
            <a:endParaRPr lang="en-US" sz="2800" dirty="0"/>
          </a:p>
          <a:p>
            <a:pPr>
              <a:lnSpc>
                <a:spcPts val="6600"/>
              </a:lnSpc>
            </a:pPr>
            <a:endParaRPr lang="en-US" sz="4000" dirty="0">
              <a:solidFill>
                <a:schemeClr val="bg1"/>
              </a:solidFill>
            </a:endParaRPr>
          </a:p>
        </p:txBody>
      </p:sp>
      <p:sp>
        <p:nvSpPr>
          <p:cNvPr id="37" name="Subtitle 2">
            <a:extLst>
              <a:ext uri="{FF2B5EF4-FFF2-40B4-BE49-F238E27FC236}">
                <a16:creationId xmlns:a16="http://schemas.microsoft.com/office/drawing/2014/main" id="{553709F6-75E3-4DAB-B89C-6B5F1DDF66C3}"/>
              </a:ext>
            </a:extLst>
          </p:cNvPr>
          <p:cNvSpPr>
            <a:spLocks noGrp="1"/>
          </p:cNvSpPr>
          <p:nvPr>
            <p:ph type="subTitle" idx="1"/>
          </p:nvPr>
        </p:nvSpPr>
        <p:spPr>
          <a:xfrm>
            <a:off x="1416423" y="4182600"/>
            <a:ext cx="9144000" cy="1655762"/>
          </a:xfrm>
        </p:spPr>
        <p:txBody>
          <a:bodyPr>
            <a:normAutofit/>
          </a:bodyPr>
          <a:lstStyle/>
          <a:p>
            <a:r>
              <a:rPr lang="en-US" sz="1800" dirty="0">
                <a:solidFill>
                  <a:srgbClr val="B5CA90"/>
                </a:solidFill>
                <a:latin typeface="Arial Black" panose="020B0A04020102020204" pitchFamily="34" charset="0"/>
              </a:rPr>
              <a:t>August 29, 2024</a:t>
            </a:r>
          </a:p>
        </p:txBody>
      </p:sp>
      <p:pic>
        <p:nvPicPr>
          <p:cNvPr id="26" name="Graphic 25">
            <a:extLst>
              <a:ext uri="{FF2B5EF4-FFF2-40B4-BE49-F238E27FC236}">
                <a16:creationId xmlns:a16="http://schemas.microsoft.com/office/drawing/2014/main" id="{D4150920-AC84-49B8-8F57-394BB80FD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37921" y="5379041"/>
            <a:ext cx="2788023" cy="810930"/>
          </a:xfrm>
          <a:prstGeom prst="rect">
            <a:avLst/>
          </a:prstGeom>
        </p:spPr>
      </p:pic>
      <p:sp>
        <p:nvSpPr>
          <p:cNvPr id="28" name="Subtitle 2">
            <a:extLst>
              <a:ext uri="{FF2B5EF4-FFF2-40B4-BE49-F238E27FC236}">
                <a16:creationId xmlns:a16="http://schemas.microsoft.com/office/drawing/2014/main" id="{1D0BFA11-9E77-4219-B17B-8192D57CED67}"/>
              </a:ext>
            </a:extLst>
          </p:cNvPr>
          <p:cNvSpPr txBox="1">
            <a:spLocks/>
          </p:cNvSpPr>
          <p:nvPr/>
        </p:nvSpPr>
        <p:spPr>
          <a:xfrm>
            <a:off x="8837920" y="6240299"/>
            <a:ext cx="2788023" cy="416576"/>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arrow" panose="020B0606020202030204" pitchFamily="34" charset="0"/>
                <a:ea typeface="+mn-ea"/>
                <a:cs typeface="+mn-cs"/>
              </a:defRPr>
            </a:lvl2pPr>
            <a:lvl3pPr marL="914400" indent="0" algn="ctr" defTabSz="914400" rtl="0" eaLnBrk="1" latinLnBrk="0" hangingPunct="1">
              <a:lnSpc>
                <a:spcPct val="90000"/>
              </a:lnSpc>
              <a:spcBef>
                <a:spcPts val="500"/>
              </a:spcBef>
              <a:buClr>
                <a:srgbClr val="347D98"/>
              </a:buClr>
              <a:buFont typeface="Arial" panose="020B0604020202020204" pitchFamily="34" charset="0"/>
              <a:buNone/>
              <a:defRPr sz="1800" kern="1200">
                <a:solidFill>
                  <a:schemeClr val="tx1"/>
                </a:solidFill>
                <a:latin typeface="Arial Narrow" panose="020B0606020202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Narrow" panose="020B0606020202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Arial Black" panose="020B0A04020102020204" pitchFamily="34" charset="0"/>
              </a:rPr>
              <a:t>NW Region GEC Services</a:t>
            </a:r>
          </a:p>
        </p:txBody>
      </p:sp>
      <p:sp>
        <p:nvSpPr>
          <p:cNvPr id="2" name="TextBox 1">
            <a:extLst>
              <a:ext uri="{FF2B5EF4-FFF2-40B4-BE49-F238E27FC236}">
                <a16:creationId xmlns:a16="http://schemas.microsoft.com/office/drawing/2014/main" id="{65802BFA-3875-4634-90BA-3B5C306E25B2}"/>
              </a:ext>
            </a:extLst>
          </p:cNvPr>
          <p:cNvSpPr txBox="1"/>
          <p:nvPr/>
        </p:nvSpPr>
        <p:spPr>
          <a:xfrm>
            <a:off x="1541929" y="178604"/>
            <a:ext cx="9577323" cy="400110"/>
          </a:xfrm>
          <a:prstGeom prst="rect">
            <a:avLst/>
          </a:prstGeom>
          <a:noFill/>
        </p:spPr>
        <p:txBody>
          <a:bodyPr wrap="square" rtlCol="0">
            <a:spAutoFit/>
          </a:bodyPr>
          <a:lstStyle/>
          <a:p>
            <a:r>
              <a:rPr lang="en-US" sz="2000" b="1" dirty="0">
                <a:solidFill>
                  <a:schemeClr val="accent4">
                    <a:lumMod val="20000"/>
                    <a:lumOff val="80000"/>
                  </a:schemeClr>
                </a:solidFill>
              </a:rPr>
              <a:t>2024 National Hydraulic Engineering Conference, August 27-30, 2024, Biloxi, Mississippi</a:t>
            </a:r>
          </a:p>
        </p:txBody>
      </p:sp>
      <p:pic>
        <p:nvPicPr>
          <p:cNvPr id="27" name="Picture 26">
            <a:extLst>
              <a:ext uri="{FF2B5EF4-FFF2-40B4-BE49-F238E27FC236}">
                <a16:creationId xmlns:a16="http://schemas.microsoft.com/office/drawing/2014/main" id="{4A58408E-B020-4151-B802-8EDF1EF934B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3720" y="4578006"/>
            <a:ext cx="3195653" cy="2279994"/>
          </a:xfrm>
          <a:prstGeom prst="rect">
            <a:avLst/>
          </a:prstGeom>
          <a:noFill/>
          <a:ln>
            <a:noFill/>
          </a:ln>
        </p:spPr>
      </p:pic>
    </p:spTree>
    <p:extLst>
      <p:ext uri="{BB962C8B-B14F-4D97-AF65-F5344CB8AC3E}">
        <p14:creationId xmlns:p14="http://schemas.microsoft.com/office/powerpoint/2010/main" val="565946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99261" y="170310"/>
            <a:ext cx="5996740" cy="22786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4800" b="1" dirty="0">
                <a:solidFill>
                  <a:srgbClr val="1D7D5B"/>
                </a:solidFill>
                <a:latin typeface="Arial Black"/>
                <a:cs typeface="Arial Black"/>
              </a:rPr>
              <a:t>Understanding Local Floodplain Permit</a:t>
            </a:r>
          </a:p>
        </p:txBody>
      </p:sp>
      <p:sp>
        <p:nvSpPr>
          <p:cNvPr id="5" name="TextBox 4">
            <a:extLst>
              <a:ext uri="{FF2B5EF4-FFF2-40B4-BE49-F238E27FC236}">
                <a16:creationId xmlns:a16="http://schemas.microsoft.com/office/drawing/2014/main" id="{E31D8375-922B-F200-6E24-1EA2F55A8DCF}"/>
              </a:ext>
            </a:extLst>
          </p:cNvPr>
          <p:cNvSpPr txBox="1"/>
          <p:nvPr/>
        </p:nvSpPr>
        <p:spPr>
          <a:xfrm>
            <a:off x="336332" y="3059668"/>
            <a:ext cx="4987890" cy="369332"/>
          </a:xfrm>
          <a:prstGeom prst="rect">
            <a:avLst/>
          </a:prstGeom>
          <a:noFill/>
        </p:spPr>
        <p:txBody>
          <a:bodyPr wrap="square" rtlCol="0">
            <a:spAutoFit/>
          </a:bodyPr>
          <a:lstStyle/>
          <a:p>
            <a:r>
              <a:rPr lang="en-US" dirty="0"/>
              <a:t>From Flood Risk Assessment Memo Template:</a:t>
            </a:r>
          </a:p>
        </p:txBody>
      </p:sp>
      <p:pic>
        <p:nvPicPr>
          <p:cNvPr id="6" name="Picture 5">
            <a:extLst>
              <a:ext uri="{FF2B5EF4-FFF2-40B4-BE49-F238E27FC236}">
                <a16:creationId xmlns:a16="http://schemas.microsoft.com/office/drawing/2014/main" id="{2F61B5D0-8D7D-2C3D-7E74-47C913873676}"/>
              </a:ext>
            </a:extLst>
          </p:cNvPr>
          <p:cNvPicPr>
            <a:picLocks noChangeAspect="1"/>
          </p:cNvPicPr>
          <p:nvPr/>
        </p:nvPicPr>
        <p:blipFill>
          <a:blip r:embed="rId3"/>
          <a:stretch>
            <a:fillRect/>
          </a:stretch>
        </p:blipFill>
        <p:spPr>
          <a:xfrm>
            <a:off x="6800193" y="4192901"/>
            <a:ext cx="5469902" cy="1753472"/>
          </a:xfrm>
          <a:prstGeom prst="rect">
            <a:avLst/>
          </a:prstGeom>
        </p:spPr>
      </p:pic>
      <p:pic>
        <p:nvPicPr>
          <p:cNvPr id="9" name="Picture 8">
            <a:extLst>
              <a:ext uri="{FF2B5EF4-FFF2-40B4-BE49-F238E27FC236}">
                <a16:creationId xmlns:a16="http://schemas.microsoft.com/office/drawing/2014/main" id="{A903EA46-27D3-F7DC-6632-EFB970F75E5D}"/>
              </a:ext>
            </a:extLst>
          </p:cNvPr>
          <p:cNvPicPr>
            <a:picLocks noChangeAspect="1"/>
          </p:cNvPicPr>
          <p:nvPr/>
        </p:nvPicPr>
        <p:blipFill>
          <a:blip r:embed="rId4"/>
          <a:stretch>
            <a:fillRect/>
          </a:stretch>
        </p:blipFill>
        <p:spPr>
          <a:xfrm>
            <a:off x="7092737" y="170310"/>
            <a:ext cx="4884814" cy="3971394"/>
          </a:xfrm>
          <a:prstGeom prst="rect">
            <a:avLst/>
          </a:prstGeom>
        </p:spPr>
      </p:pic>
      <p:pic>
        <p:nvPicPr>
          <p:cNvPr id="14" name="Picture 13">
            <a:extLst>
              <a:ext uri="{FF2B5EF4-FFF2-40B4-BE49-F238E27FC236}">
                <a16:creationId xmlns:a16="http://schemas.microsoft.com/office/drawing/2014/main" id="{05D92E94-84BB-125D-1E59-7F40304C76C7}"/>
              </a:ext>
            </a:extLst>
          </p:cNvPr>
          <p:cNvPicPr>
            <a:picLocks noChangeAspect="1"/>
          </p:cNvPicPr>
          <p:nvPr/>
        </p:nvPicPr>
        <p:blipFill>
          <a:blip r:embed="rId5"/>
          <a:stretch>
            <a:fillRect/>
          </a:stretch>
        </p:blipFill>
        <p:spPr>
          <a:xfrm>
            <a:off x="214449" y="3680039"/>
            <a:ext cx="6654946" cy="923330"/>
          </a:xfrm>
          <a:prstGeom prst="rect">
            <a:avLst/>
          </a:prstGeom>
        </p:spPr>
      </p:pic>
    </p:spTree>
    <p:extLst>
      <p:ext uri="{BB962C8B-B14F-4D97-AF65-F5344CB8AC3E}">
        <p14:creationId xmlns:p14="http://schemas.microsoft.com/office/powerpoint/2010/main" val="305604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17DF6C-3665-4448-949A-2C21EFD0ED1E}"/>
              </a:ext>
            </a:extLst>
          </p:cNvPr>
          <p:cNvSpPr>
            <a:spLocks noGrp="1"/>
          </p:cNvSpPr>
          <p:nvPr>
            <p:ph type="title"/>
          </p:nvPr>
        </p:nvSpPr>
        <p:spPr>
          <a:xfrm>
            <a:off x="673665" y="412941"/>
            <a:ext cx="10972800" cy="1143000"/>
          </a:xfrm>
        </p:spPr>
        <p:txBody>
          <a:bodyPr/>
          <a:lstStyle/>
          <a:p>
            <a:r>
              <a:rPr lang="en-US" dirty="0"/>
              <a:t>Henry Hu</a:t>
            </a:r>
          </a:p>
        </p:txBody>
      </p:sp>
      <p:sp>
        <p:nvSpPr>
          <p:cNvPr id="5" name="Slide Number Placeholder 4">
            <a:extLst>
              <a:ext uri="{FF2B5EF4-FFF2-40B4-BE49-F238E27FC236}">
                <a16:creationId xmlns:a16="http://schemas.microsoft.com/office/drawing/2014/main" id="{41953DC9-07CC-4FD3-BDB6-1BD5493EDDFC}"/>
              </a:ext>
            </a:extLst>
          </p:cNvPr>
          <p:cNvSpPr>
            <a:spLocks noGrp="1"/>
          </p:cNvSpPr>
          <p:nvPr>
            <p:ph type="sldNum" sz="quarter" idx="12"/>
          </p:nvPr>
        </p:nvSpPr>
        <p:spPr/>
        <p:txBody>
          <a:bodyPr/>
          <a:lstStyle/>
          <a:p>
            <a:pPr defTabSz="1219170" fontAlgn="base">
              <a:spcBef>
                <a:spcPct val="0"/>
              </a:spcBef>
              <a:spcAft>
                <a:spcPct val="0"/>
              </a:spcAft>
              <a:defRPr/>
            </a:pPr>
            <a:fld id="{07A1B390-8C00-49C7-BEED-470B249615B6}" type="slidenum">
              <a:rPr lang="en-US">
                <a:solidFill>
                  <a:prstClr val="white"/>
                </a:solidFill>
                <a:latin typeface="Arial" charset="0"/>
              </a:rPr>
              <a:pPr defTabSz="1219170" fontAlgn="base">
                <a:spcBef>
                  <a:spcPct val="0"/>
                </a:spcBef>
                <a:spcAft>
                  <a:spcPct val="0"/>
                </a:spcAft>
                <a:defRPr/>
              </a:pPr>
              <a:t>11</a:t>
            </a:fld>
            <a:endParaRPr lang="en-US" dirty="0">
              <a:solidFill>
                <a:prstClr val="white"/>
              </a:solidFill>
              <a:latin typeface="Arial" charset="0"/>
            </a:endParaRPr>
          </a:p>
        </p:txBody>
      </p:sp>
      <p:sp>
        <p:nvSpPr>
          <p:cNvPr id="11" name="Content Placeholder 4">
            <a:extLst>
              <a:ext uri="{FF2B5EF4-FFF2-40B4-BE49-F238E27FC236}">
                <a16:creationId xmlns:a16="http://schemas.microsoft.com/office/drawing/2014/main" id="{1C7FB6EB-76B5-4B27-8F1A-FFD72A12EF4D}"/>
              </a:ext>
            </a:extLst>
          </p:cNvPr>
          <p:cNvSpPr txBox="1">
            <a:spLocks/>
          </p:cNvSpPr>
          <p:nvPr/>
        </p:nvSpPr>
        <p:spPr>
          <a:xfrm>
            <a:off x="576490" y="1241864"/>
            <a:ext cx="5535767" cy="11430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hangingPunct="1">
              <a:spcBef>
                <a:spcPct val="0"/>
              </a:spcBef>
              <a:buNone/>
              <a:defRPr/>
            </a:pPr>
            <a:r>
              <a:rPr lang="en-US" sz="1867" b="1" dirty="0">
                <a:solidFill>
                  <a:prstClr val="black"/>
                </a:solidFill>
                <a:latin typeface="Arial"/>
              </a:rPr>
              <a:t>Sr. Hydraulic Engineer, HNTB, Bellevue Office</a:t>
            </a:r>
          </a:p>
          <a:p>
            <a:pPr marL="0" indent="0" defTabSz="1219170" eaLnBrk="1" hangingPunct="1">
              <a:spcBef>
                <a:spcPct val="0"/>
              </a:spcBef>
              <a:buNone/>
              <a:defRPr/>
            </a:pPr>
            <a:r>
              <a:rPr lang="en-US" sz="1467" b="1" dirty="0">
                <a:solidFill>
                  <a:prstClr val="black">
                    <a:lumMod val="65000"/>
                    <a:lumOff val="35000"/>
                  </a:prstClr>
                </a:solidFill>
                <a:latin typeface="Arial"/>
              </a:rPr>
              <a:t>WSDOT HQ Hydraulics through Staff Augmentation</a:t>
            </a:r>
          </a:p>
        </p:txBody>
      </p:sp>
      <p:grpSp>
        <p:nvGrpSpPr>
          <p:cNvPr id="12" name="Group 11">
            <a:extLst>
              <a:ext uri="{FF2B5EF4-FFF2-40B4-BE49-F238E27FC236}">
                <a16:creationId xmlns:a16="http://schemas.microsoft.com/office/drawing/2014/main" id="{92B102BA-746A-4E0B-9CAA-B95223E85E01}"/>
              </a:ext>
            </a:extLst>
          </p:cNvPr>
          <p:cNvGrpSpPr/>
          <p:nvPr/>
        </p:nvGrpSpPr>
        <p:grpSpPr>
          <a:xfrm>
            <a:off x="576490" y="4525393"/>
            <a:ext cx="769695" cy="774991"/>
            <a:chOff x="821649" y="1476156"/>
            <a:chExt cx="807258" cy="812813"/>
          </a:xfrm>
        </p:grpSpPr>
        <p:sp>
          <p:nvSpPr>
            <p:cNvPr id="13" name="Oval 12">
              <a:extLst>
                <a:ext uri="{FF2B5EF4-FFF2-40B4-BE49-F238E27FC236}">
                  <a16:creationId xmlns:a16="http://schemas.microsoft.com/office/drawing/2014/main" id="{31FA3E2D-47CB-4BF4-9521-0926A4D01BD3}"/>
                </a:ext>
              </a:extLst>
            </p:cNvPr>
            <p:cNvSpPr/>
            <p:nvPr/>
          </p:nvSpPr>
          <p:spPr>
            <a:xfrm rot="16200000">
              <a:off x="818871" y="1478934"/>
              <a:ext cx="812813" cy="807258"/>
            </a:xfrm>
            <a:prstGeom prst="ellipse">
              <a:avLst/>
            </a:prstGeom>
            <a:solidFill>
              <a:srgbClr val="007A6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14" name="Graphic 13" descr="Briefcase with solid fill">
              <a:extLst>
                <a:ext uri="{FF2B5EF4-FFF2-40B4-BE49-F238E27FC236}">
                  <a16:creationId xmlns:a16="http://schemas.microsoft.com/office/drawing/2014/main" id="{C805E9AF-ECDB-40AD-950F-5AEDCC6A22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23568" y="1580855"/>
              <a:ext cx="603413" cy="603413"/>
            </a:xfrm>
            <a:prstGeom prst="rect">
              <a:avLst/>
            </a:prstGeom>
          </p:spPr>
        </p:pic>
      </p:grpSp>
      <p:grpSp>
        <p:nvGrpSpPr>
          <p:cNvPr id="25" name="Group 24">
            <a:extLst>
              <a:ext uri="{FF2B5EF4-FFF2-40B4-BE49-F238E27FC236}">
                <a16:creationId xmlns:a16="http://schemas.microsoft.com/office/drawing/2014/main" id="{EC1235A6-476D-4A2A-9A2E-99CCB2B6B662}"/>
              </a:ext>
            </a:extLst>
          </p:cNvPr>
          <p:cNvGrpSpPr/>
          <p:nvPr/>
        </p:nvGrpSpPr>
        <p:grpSpPr>
          <a:xfrm>
            <a:off x="4326374" y="4628687"/>
            <a:ext cx="769695" cy="774991"/>
            <a:chOff x="326226" y="3589910"/>
            <a:chExt cx="577271" cy="581243"/>
          </a:xfrm>
        </p:grpSpPr>
        <p:sp>
          <p:nvSpPr>
            <p:cNvPr id="16" name="Oval 15">
              <a:extLst>
                <a:ext uri="{FF2B5EF4-FFF2-40B4-BE49-F238E27FC236}">
                  <a16:creationId xmlns:a16="http://schemas.microsoft.com/office/drawing/2014/main" id="{563A415D-C4B9-4BE8-A50F-6EE2B527C257}"/>
                </a:ext>
              </a:extLst>
            </p:cNvPr>
            <p:cNvSpPr/>
            <p:nvPr/>
          </p:nvSpPr>
          <p:spPr>
            <a:xfrm rot="16200000">
              <a:off x="324240" y="3591896"/>
              <a:ext cx="581243" cy="577271"/>
            </a:xfrm>
            <a:prstGeom prst="ellipse">
              <a:avLst/>
            </a:prstGeom>
            <a:solidFill>
              <a:srgbClr val="007A6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17" name="Graphic 16" descr="Graduation cap with solid fill">
              <a:extLst>
                <a:ext uri="{FF2B5EF4-FFF2-40B4-BE49-F238E27FC236}">
                  <a16:creationId xmlns:a16="http://schemas.microsoft.com/office/drawing/2014/main" id="{531D5624-4D16-4293-AE25-2F07768C7D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9110" y="3664780"/>
              <a:ext cx="431501" cy="431501"/>
            </a:xfrm>
            <a:prstGeom prst="rect">
              <a:avLst/>
            </a:prstGeom>
          </p:spPr>
        </p:pic>
      </p:grpSp>
      <p:grpSp>
        <p:nvGrpSpPr>
          <p:cNvPr id="18" name="Group 17">
            <a:extLst>
              <a:ext uri="{FF2B5EF4-FFF2-40B4-BE49-F238E27FC236}">
                <a16:creationId xmlns:a16="http://schemas.microsoft.com/office/drawing/2014/main" id="{6194C95C-3086-4666-BAC6-DF3A9545F37B}"/>
              </a:ext>
            </a:extLst>
          </p:cNvPr>
          <p:cNvGrpSpPr/>
          <p:nvPr/>
        </p:nvGrpSpPr>
        <p:grpSpPr>
          <a:xfrm>
            <a:off x="8308979" y="4622835"/>
            <a:ext cx="769695" cy="774991"/>
            <a:chOff x="821647" y="1476156"/>
            <a:chExt cx="807258" cy="812813"/>
          </a:xfrm>
        </p:grpSpPr>
        <p:sp>
          <p:nvSpPr>
            <p:cNvPr id="19" name="Oval 18">
              <a:extLst>
                <a:ext uri="{FF2B5EF4-FFF2-40B4-BE49-F238E27FC236}">
                  <a16:creationId xmlns:a16="http://schemas.microsoft.com/office/drawing/2014/main" id="{05D0122B-5C5D-4C94-9FBF-B0B9027177E8}"/>
                </a:ext>
              </a:extLst>
            </p:cNvPr>
            <p:cNvSpPr/>
            <p:nvPr/>
          </p:nvSpPr>
          <p:spPr>
            <a:xfrm rot="16200000">
              <a:off x="818869" y="1478934"/>
              <a:ext cx="812813" cy="807258"/>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20" name="Graphic 19" descr="Juggler with solid fill">
              <a:extLst>
                <a:ext uri="{FF2B5EF4-FFF2-40B4-BE49-F238E27FC236}">
                  <a16:creationId xmlns:a16="http://schemas.microsoft.com/office/drawing/2014/main" id="{8702D06E-CBD6-4877-B3B5-C5F06E097C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23568" y="1580855"/>
              <a:ext cx="603413" cy="603413"/>
            </a:xfrm>
            <a:prstGeom prst="rect">
              <a:avLst/>
            </a:prstGeom>
          </p:spPr>
        </p:pic>
      </p:grpSp>
      <p:grpSp>
        <p:nvGrpSpPr>
          <p:cNvPr id="26" name="Group 25">
            <a:extLst>
              <a:ext uri="{FF2B5EF4-FFF2-40B4-BE49-F238E27FC236}">
                <a16:creationId xmlns:a16="http://schemas.microsoft.com/office/drawing/2014/main" id="{5EA9EC37-2314-4C78-B32D-D4E62769AD75}"/>
              </a:ext>
            </a:extLst>
          </p:cNvPr>
          <p:cNvGrpSpPr/>
          <p:nvPr/>
        </p:nvGrpSpPr>
        <p:grpSpPr>
          <a:xfrm>
            <a:off x="751521" y="2925414"/>
            <a:ext cx="769695" cy="774991"/>
            <a:chOff x="326230" y="2091784"/>
            <a:chExt cx="577271" cy="581243"/>
          </a:xfrm>
        </p:grpSpPr>
        <p:sp>
          <p:nvSpPr>
            <p:cNvPr id="23" name="Oval 22">
              <a:extLst>
                <a:ext uri="{FF2B5EF4-FFF2-40B4-BE49-F238E27FC236}">
                  <a16:creationId xmlns:a16="http://schemas.microsoft.com/office/drawing/2014/main" id="{0117CD8D-08F3-47FC-83D5-F544D463F9B8}"/>
                </a:ext>
              </a:extLst>
            </p:cNvPr>
            <p:cNvSpPr/>
            <p:nvPr/>
          </p:nvSpPr>
          <p:spPr>
            <a:xfrm rot="16200000">
              <a:off x="324244" y="2093770"/>
              <a:ext cx="581243" cy="577271"/>
            </a:xfrm>
            <a:prstGeom prst="ellipse">
              <a:avLst/>
            </a:prstGeom>
            <a:solidFill>
              <a:srgbClr val="4040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24" name="Graphic 23" descr="Clipboard Checked with solid fill">
              <a:extLst>
                <a:ext uri="{FF2B5EF4-FFF2-40B4-BE49-F238E27FC236}">
                  <a16:creationId xmlns:a16="http://schemas.microsoft.com/office/drawing/2014/main" id="{1DC2025D-1B71-4804-ABA7-17DB39431F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99114" y="2166654"/>
              <a:ext cx="431501" cy="431501"/>
            </a:xfrm>
            <a:prstGeom prst="rect">
              <a:avLst/>
            </a:prstGeom>
          </p:spPr>
        </p:pic>
      </p:grpSp>
      <p:sp>
        <p:nvSpPr>
          <p:cNvPr id="4" name="TextBox 3">
            <a:extLst>
              <a:ext uri="{FF2B5EF4-FFF2-40B4-BE49-F238E27FC236}">
                <a16:creationId xmlns:a16="http://schemas.microsoft.com/office/drawing/2014/main" id="{C800351E-2B4F-4AC5-A7D5-325AE3304D3A}"/>
              </a:ext>
            </a:extLst>
          </p:cNvPr>
          <p:cNvSpPr txBox="1"/>
          <p:nvPr/>
        </p:nvSpPr>
        <p:spPr>
          <a:xfrm>
            <a:off x="319949" y="3692447"/>
            <a:ext cx="1552656" cy="318100"/>
          </a:xfrm>
          <a:prstGeom prst="rect">
            <a:avLst/>
          </a:prstGeom>
          <a:noFill/>
        </p:spPr>
        <p:txBody>
          <a:bodyPr wrap="square" rtlCol="0">
            <a:spAutoFit/>
          </a:bodyPr>
          <a:lstStyle/>
          <a:p>
            <a:pPr defTabSz="1219170" fontAlgn="base">
              <a:spcBef>
                <a:spcPct val="0"/>
              </a:spcBef>
              <a:spcAft>
                <a:spcPct val="0"/>
              </a:spcAft>
            </a:pPr>
            <a:r>
              <a:rPr lang="en-US" sz="1467" b="1" dirty="0">
                <a:solidFill>
                  <a:prstClr val="black">
                    <a:lumMod val="75000"/>
                    <a:lumOff val="25000"/>
                  </a:prstClr>
                </a:solidFill>
                <a:latin typeface="Arial" charset="0"/>
              </a:rPr>
              <a:t>Current Duties</a:t>
            </a:r>
          </a:p>
        </p:txBody>
      </p:sp>
      <p:sp>
        <p:nvSpPr>
          <p:cNvPr id="21" name="TextBox 20">
            <a:extLst>
              <a:ext uri="{FF2B5EF4-FFF2-40B4-BE49-F238E27FC236}">
                <a16:creationId xmlns:a16="http://schemas.microsoft.com/office/drawing/2014/main" id="{4FDD9E0D-4F79-42BB-8FA1-9BF016EF91EE}"/>
              </a:ext>
            </a:extLst>
          </p:cNvPr>
          <p:cNvSpPr txBox="1"/>
          <p:nvPr/>
        </p:nvSpPr>
        <p:spPr>
          <a:xfrm>
            <a:off x="1825449" y="3025108"/>
            <a:ext cx="3931042" cy="769634"/>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Lead NWR GEC Hydraulic Design</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Support WSDOT HQ Hydraulics</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Support HNTB Hydraulics/Restoration</a:t>
            </a:r>
          </a:p>
        </p:txBody>
      </p:sp>
      <p:sp>
        <p:nvSpPr>
          <p:cNvPr id="22" name="TextBox 21">
            <a:extLst>
              <a:ext uri="{FF2B5EF4-FFF2-40B4-BE49-F238E27FC236}">
                <a16:creationId xmlns:a16="http://schemas.microsoft.com/office/drawing/2014/main" id="{C32E21AA-1FA1-4EF7-B3F9-EC6F8AE804FB}"/>
              </a:ext>
            </a:extLst>
          </p:cNvPr>
          <p:cNvSpPr txBox="1"/>
          <p:nvPr/>
        </p:nvSpPr>
        <p:spPr>
          <a:xfrm>
            <a:off x="4203835" y="5432532"/>
            <a:ext cx="1552656" cy="318100"/>
          </a:xfrm>
          <a:prstGeom prst="rect">
            <a:avLst/>
          </a:prstGeom>
          <a:noFill/>
        </p:spPr>
        <p:txBody>
          <a:bodyPr wrap="square" rtlCol="0">
            <a:spAutoFit/>
          </a:bodyPr>
          <a:lstStyle/>
          <a:p>
            <a:pPr defTabSz="1219170" fontAlgn="base">
              <a:spcBef>
                <a:spcPct val="0"/>
              </a:spcBef>
              <a:spcAft>
                <a:spcPct val="0"/>
              </a:spcAft>
            </a:pPr>
            <a:r>
              <a:rPr lang="en-US" sz="1467" b="1" dirty="0">
                <a:solidFill>
                  <a:srgbClr val="1B6C49"/>
                </a:solidFill>
                <a:latin typeface="Arial" charset="0"/>
              </a:rPr>
              <a:t>Education</a:t>
            </a:r>
          </a:p>
        </p:txBody>
      </p:sp>
      <p:sp>
        <p:nvSpPr>
          <p:cNvPr id="27" name="TextBox 26">
            <a:extLst>
              <a:ext uri="{FF2B5EF4-FFF2-40B4-BE49-F238E27FC236}">
                <a16:creationId xmlns:a16="http://schemas.microsoft.com/office/drawing/2014/main" id="{FDFD7E91-23DD-40A5-865D-3E986B349047}"/>
              </a:ext>
            </a:extLst>
          </p:cNvPr>
          <p:cNvSpPr txBox="1"/>
          <p:nvPr/>
        </p:nvSpPr>
        <p:spPr>
          <a:xfrm>
            <a:off x="5183665" y="4804229"/>
            <a:ext cx="2946887" cy="769634"/>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B.S. Civil Engineering</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M.S. River Hydraulics</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Ph.D. Hydrodynamics</a:t>
            </a:r>
          </a:p>
        </p:txBody>
      </p:sp>
      <p:sp>
        <p:nvSpPr>
          <p:cNvPr id="28" name="TextBox 27">
            <a:extLst>
              <a:ext uri="{FF2B5EF4-FFF2-40B4-BE49-F238E27FC236}">
                <a16:creationId xmlns:a16="http://schemas.microsoft.com/office/drawing/2014/main" id="{5C63F2F9-C0A0-4B0F-BBB8-4A69F172FB94}"/>
              </a:ext>
            </a:extLst>
          </p:cNvPr>
          <p:cNvSpPr txBox="1"/>
          <p:nvPr/>
        </p:nvSpPr>
        <p:spPr>
          <a:xfrm>
            <a:off x="144919" y="5408215"/>
            <a:ext cx="1715551" cy="543867"/>
          </a:xfrm>
          <a:prstGeom prst="rect">
            <a:avLst/>
          </a:prstGeom>
          <a:noFill/>
        </p:spPr>
        <p:txBody>
          <a:bodyPr wrap="square" rtlCol="0">
            <a:spAutoFit/>
          </a:bodyPr>
          <a:lstStyle/>
          <a:p>
            <a:pPr algn="ctr" defTabSz="1219170" fontAlgn="base">
              <a:spcBef>
                <a:spcPct val="0"/>
              </a:spcBef>
              <a:spcAft>
                <a:spcPct val="0"/>
              </a:spcAft>
            </a:pPr>
            <a:r>
              <a:rPr lang="en-US" sz="1467" b="1" dirty="0">
                <a:solidFill>
                  <a:srgbClr val="1B6C49"/>
                </a:solidFill>
                <a:latin typeface="Arial" charset="0"/>
              </a:rPr>
              <a:t>Background and Experience</a:t>
            </a:r>
          </a:p>
        </p:txBody>
      </p:sp>
      <p:sp>
        <p:nvSpPr>
          <p:cNvPr id="29" name="TextBox 28">
            <a:extLst>
              <a:ext uri="{FF2B5EF4-FFF2-40B4-BE49-F238E27FC236}">
                <a16:creationId xmlns:a16="http://schemas.microsoft.com/office/drawing/2014/main" id="{60040ADB-0F92-49E2-9639-B1F781D5F0A6}"/>
              </a:ext>
            </a:extLst>
          </p:cNvPr>
          <p:cNvSpPr txBox="1"/>
          <p:nvPr/>
        </p:nvSpPr>
        <p:spPr>
          <a:xfrm>
            <a:off x="1628303" y="4727245"/>
            <a:ext cx="2600888" cy="1446935"/>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31 years (7 at University Labs, 24 Consulting)</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H&amp;H, Sediment Transport</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Numerical Modeling</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Fish Passage/Restoration</a:t>
            </a:r>
          </a:p>
          <a:p>
            <a:pPr defTabSz="1219170" fontAlgn="base">
              <a:spcBef>
                <a:spcPct val="0"/>
              </a:spcBef>
              <a:spcAft>
                <a:spcPct val="0"/>
              </a:spcAft>
              <a:defRPr/>
            </a:pPr>
            <a:endParaRPr lang="en-US" sz="1467" dirty="0">
              <a:solidFill>
                <a:prstClr val="black"/>
              </a:solidFill>
              <a:highlight>
                <a:srgbClr val="FFFF00"/>
              </a:highlight>
              <a:latin typeface="Arial"/>
            </a:endParaRPr>
          </a:p>
        </p:txBody>
      </p:sp>
      <p:sp>
        <p:nvSpPr>
          <p:cNvPr id="30" name="TextBox 29">
            <a:extLst>
              <a:ext uri="{FF2B5EF4-FFF2-40B4-BE49-F238E27FC236}">
                <a16:creationId xmlns:a16="http://schemas.microsoft.com/office/drawing/2014/main" id="{06E3C8FD-4B35-4D9A-8795-7A5532B8B332}"/>
              </a:ext>
            </a:extLst>
          </p:cNvPr>
          <p:cNvSpPr txBox="1"/>
          <p:nvPr/>
        </p:nvSpPr>
        <p:spPr>
          <a:xfrm>
            <a:off x="8205161" y="5460482"/>
            <a:ext cx="1552656" cy="543867"/>
          </a:xfrm>
          <a:prstGeom prst="rect">
            <a:avLst/>
          </a:prstGeom>
          <a:noFill/>
        </p:spPr>
        <p:txBody>
          <a:bodyPr wrap="square" rtlCol="0">
            <a:spAutoFit/>
          </a:bodyPr>
          <a:lstStyle/>
          <a:p>
            <a:pPr defTabSz="1219170" fontAlgn="base">
              <a:spcBef>
                <a:spcPct val="0"/>
              </a:spcBef>
              <a:spcAft>
                <a:spcPct val="0"/>
              </a:spcAft>
            </a:pPr>
            <a:r>
              <a:rPr lang="en-US" sz="1467" b="1" dirty="0">
                <a:solidFill>
                  <a:prstClr val="black">
                    <a:lumMod val="75000"/>
                    <a:lumOff val="25000"/>
                  </a:prstClr>
                </a:solidFill>
                <a:latin typeface="Arial" charset="0"/>
              </a:rPr>
              <a:t>Personal Interests</a:t>
            </a:r>
          </a:p>
        </p:txBody>
      </p:sp>
      <p:sp>
        <p:nvSpPr>
          <p:cNvPr id="31" name="TextBox 30">
            <a:extLst>
              <a:ext uri="{FF2B5EF4-FFF2-40B4-BE49-F238E27FC236}">
                <a16:creationId xmlns:a16="http://schemas.microsoft.com/office/drawing/2014/main" id="{12E901E7-DA78-4474-A929-25C49B195729}"/>
              </a:ext>
            </a:extLst>
          </p:cNvPr>
          <p:cNvSpPr txBox="1"/>
          <p:nvPr/>
        </p:nvSpPr>
        <p:spPr>
          <a:xfrm>
            <a:off x="9166267" y="4862722"/>
            <a:ext cx="2500923" cy="769634"/>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1 college son</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1 high school sophomore</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Swim parent since 2013</a:t>
            </a:r>
          </a:p>
        </p:txBody>
      </p:sp>
      <p:pic>
        <p:nvPicPr>
          <p:cNvPr id="3" name="Picture 2">
            <a:extLst>
              <a:ext uri="{FF2B5EF4-FFF2-40B4-BE49-F238E27FC236}">
                <a16:creationId xmlns:a16="http://schemas.microsoft.com/office/drawing/2014/main" id="{E586A5CA-2BB2-86A4-3432-A6508D5B45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6467" y="422419"/>
            <a:ext cx="5424414" cy="4068310"/>
          </a:xfrm>
          <a:prstGeom prst="rect">
            <a:avLst/>
          </a:prstGeom>
        </p:spPr>
      </p:pic>
    </p:spTree>
    <p:extLst>
      <p:ext uri="{BB962C8B-B14F-4D97-AF65-F5344CB8AC3E}">
        <p14:creationId xmlns:p14="http://schemas.microsoft.com/office/powerpoint/2010/main" val="1858065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1 - FEMA Region X Policy Change – Habitat  Restoration in Floodway</a:t>
            </a:r>
          </a:p>
        </p:txBody>
      </p:sp>
      <p:sp>
        <p:nvSpPr>
          <p:cNvPr id="4" name="TextBox 3">
            <a:extLst>
              <a:ext uri="{FF2B5EF4-FFF2-40B4-BE49-F238E27FC236}">
                <a16:creationId xmlns:a16="http://schemas.microsoft.com/office/drawing/2014/main" id="{918F6807-5DB9-09F1-A310-81EB3B246DA1}"/>
              </a:ext>
            </a:extLst>
          </p:cNvPr>
          <p:cNvSpPr txBox="1"/>
          <p:nvPr/>
        </p:nvSpPr>
        <p:spPr>
          <a:xfrm>
            <a:off x="935420" y="1902774"/>
            <a:ext cx="4782208" cy="4524315"/>
          </a:xfrm>
          <a:prstGeom prst="rect">
            <a:avLst/>
          </a:prstGeom>
          <a:noFill/>
        </p:spPr>
        <p:txBody>
          <a:bodyPr wrap="square">
            <a:spAutoFit/>
          </a:bodyPr>
          <a:lstStyle/>
          <a:p>
            <a:r>
              <a:rPr lang="en-US" dirty="0"/>
              <a:t>FEMA Region 10 Policy on Fish Enhancement Structures in the Floodway</a:t>
            </a:r>
          </a:p>
          <a:p>
            <a:endParaRPr lang="en-US" dirty="0"/>
          </a:p>
          <a:p>
            <a:pPr marL="285750" indent="-285750">
              <a:buFont typeface="Arial" panose="020B0604020202020204" pitchFamily="34" charset="0"/>
              <a:buChar char="•"/>
            </a:pPr>
            <a:r>
              <a:rPr lang="en-US" dirty="0"/>
              <a:t>One intent was to support communities by allowing a </a:t>
            </a:r>
            <a:r>
              <a:rPr lang="en-US" u="sng" dirty="0"/>
              <a:t>small</a:t>
            </a:r>
            <a:r>
              <a:rPr lang="en-US" dirty="0"/>
              <a:t> rise in the floodway for fish habitat restoration/enhancement projects.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Region 10 rescinded the policy on August 14, 2020</a:t>
            </a:r>
          </a:p>
          <a:p>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E184D77B-FACB-605A-7233-710F5DAA9F71}"/>
              </a:ext>
            </a:extLst>
          </p:cNvPr>
          <p:cNvPicPr>
            <a:picLocks noChangeAspect="1"/>
          </p:cNvPicPr>
          <p:nvPr/>
        </p:nvPicPr>
        <p:blipFill>
          <a:blip r:embed="rId3"/>
          <a:stretch>
            <a:fillRect/>
          </a:stretch>
        </p:blipFill>
        <p:spPr>
          <a:xfrm rot="600000">
            <a:off x="6474374" y="1104744"/>
            <a:ext cx="5235357" cy="3808739"/>
          </a:xfrm>
          <a:prstGeom prst="rect">
            <a:avLst/>
          </a:prstGeom>
        </p:spPr>
      </p:pic>
    </p:spTree>
    <p:extLst>
      <p:ext uri="{BB962C8B-B14F-4D97-AF65-F5344CB8AC3E}">
        <p14:creationId xmlns:p14="http://schemas.microsoft.com/office/powerpoint/2010/main" val="57308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30924" y="185111"/>
            <a:ext cx="12270435"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400" b="1" dirty="0">
                <a:solidFill>
                  <a:srgbClr val="1D7D5B"/>
                </a:solidFill>
                <a:latin typeface="Arial Black"/>
                <a:cs typeface="Arial Black"/>
              </a:rPr>
              <a:t>FEMA Region X Policy Change – Habitat  Restoration in Floodway</a:t>
            </a:r>
          </a:p>
        </p:txBody>
      </p:sp>
      <p:pic>
        <p:nvPicPr>
          <p:cNvPr id="3" name="Picture 2">
            <a:extLst>
              <a:ext uri="{FF2B5EF4-FFF2-40B4-BE49-F238E27FC236}">
                <a16:creationId xmlns:a16="http://schemas.microsoft.com/office/drawing/2014/main" id="{4E6D60EC-30EC-0C62-F1BD-562E764AB520}"/>
              </a:ext>
            </a:extLst>
          </p:cNvPr>
          <p:cNvPicPr>
            <a:picLocks noChangeAspect="1"/>
          </p:cNvPicPr>
          <p:nvPr/>
        </p:nvPicPr>
        <p:blipFill>
          <a:blip r:embed="rId3"/>
          <a:stretch>
            <a:fillRect/>
          </a:stretch>
        </p:blipFill>
        <p:spPr>
          <a:xfrm>
            <a:off x="921863" y="1056494"/>
            <a:ext cx="9609503" cy="4745012"/>
          </a:xfrm>
          <a:prstGeom prst="rect">
            <a:avLst/>
          </a:prstGeom>
        </p:spPr>
      </p:pic>
      <p:sp>
        <p:nvSpPr>
          <p:cNvPr id="2" name="TextBox 1">
            <a:extLst>
              <a:ext uri="{FF2B5EF4-FFF2-40B4-BE49-F238E27FC236}">
                <a16:creationId xmlns:a16="http://schemas.microsoft.com/office/drawing/2014/main" id="{A4E11563-5C59-339D-59CE-BF9E8F3F6334}"/>
              </a:ext>
            </a:extLst>
          </p:cNvPr>
          <p:cNvSpPr txBox="1"/>
          <p:nvPr/>
        </p:nvSpPr>
        <p:spPr>
          <a:xfrm flipH="1">
            <a:off x="5645784" y="5939001"/>
            <a:ext cx="1848092" cy="338554"/>
          </a:xfrm>
          <a:prstGeom prst="rect">
            <a:avLst/>
          </a:prstGeom>
          <a:noFill/>
        </p:spPr>
        <p:txBody>
          <a:bodyPr wrap="square" rtlCol="0">
            <a:spAutoFit/>
          </a:bodyPr>
          <a:lstStyle/>
          <a:p>
            <a:r>
              <a:rPr lang="en-US" sz="1600" dirty="0"/>
              <a:t>(Source: FEMA)</a:t>
            </a:r>
          </a:p>
        </p:txBody>
      </p:sp>
    </p:spTree>
    <p:extLst>
      <p:ext uri="{BB962C8B-B14F-4D97-AF65-F5344CB8AC3E}">
        <p14:creationId xmlns:p14="http://schemas.microsoft.com/office/powerpoint/2010/main" val="2897285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30924" y="185111"/>
            <a:ext cx="12270435"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400" b="1" dirty="0">
                <a:solidFill>
                  <a:srgbClr val="1D7D5B"/>
                </a:solidFill>
                <a:latin typeface="Arial Black"/>
                <a:cs typeface="Arial Black"/>
              </a:rPr>
              <a:t>FEMA Region X Policy Change – Habitat  Restoration in Floodway</a:t>
            </a:r>
          </a:p>
        </p:txBody>
      </p:sp>
      <p:pic>
        <p:nvPicPr>
          <p:cNvPr id="4" name="Picture 3" descr="A road with a bridge and trees&#10;&#10;Description automatically generated with medium confidence">
            <a:extLst>
              <a:ext uri="{FF2B5EF4-FFF2-40B4-BE49-F238E27FC236}">
                <a16:creationId xmlns:a16="http://schemas.microsoft.com/office/drawing/2014/main" id="{1C5E698D-8E49-9B11-5CD8-417977EC5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679" y="1136275"/>
            <a:ext cx="6150079" cy="4606553"/>
          </a:xfrm>
          <a:prstGeom prst="rect">
            <a:avLst/>
          </a:prstGeom>
        </p:spPr>
      </p:pic>
      <p:sp>
        <p:nvSpPr>
          <p:cNvPr id="5" name="TextBox 4">
            <a:extLst>
              <a:ext uri="{FF2B5EF4-FFF2-40B4-BE49-F238E27FC236}">
                <a16:creationId xmlns:a16="http://schemas.microsoft.com/office/drawing/2014/main" id="{3B45BA13-26D3-3BD8-B818-6886F8FFBD47}"/>
              </a:ext>
            </a:extLst>
          </p:cNvPr>
          <p:cNvSpPr txBox="1"/>
          <p:nvPr/>
        </p:nvSpPr>
        <p:spPr>
          <a:xfrm>
            <a:off x="532677" y="747074"/>
            <a:ext cx="3931042" cy="318100"/>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I-5/Thornton Creek</a:t>
            </a:r>
          </a:p>
        </p:txBody>
      </p:sp>
      <p:pic>
        <p:nvPicPr>
          <p:cNvPr id="10" name="Picture 9">
            <a:extLst>
              <a:ext uri="{FF2B5EF4-FFF2-40B4-BE49-F238E27FC236}">
                <a16:creationId xmlns:a16="http://schemas.microsoft.com/office/drawing/2014/main" id="{ADDA9B5F-BFAE-99DA-42AA-ACD8CDDFC8D3}"/>
              </a:ext>
            </a:extLst>
          </p:cNvPr>
          <p:cNvPicPr>
            <a:picLocks noChangeAspect="1"/>
          </p:cNvPicPr>
          <p:nvPr/>
        </p:nvPicPr>
        <p:blipFill>
          <a:blip r:embed="rId4"/>
          <a:stretch>
            <a:fillRect/>
          </a:stretch>
        </p:blipFill>
        <p:spPr>
          <a:xfrm>
            <a:off x="7605749" y="747074"/>
            <a:ext cx="2738336" cy="5364248"/>
          </a:xfrm>
          <a:prstGeom prst="rect">
            <a:avLst/>
          </a:prstGeom>
        </p:spPr>
      </p:pic>
      <p:sp>
        <p:nvSpPr>
          <p:cNvPr id="12" name="Oval 11">
            <a:extLst>
              <a:ext uri="{FF2B5EF4-FFF2-40B4-BE49-F238E27FC236}">
                <a16:creationId xmlns:a16="http://schemas.microsoft.com/office/drawing/2014/main" id="{697DF933-0051-D0BF-8571-5C719C2ED6E3}"/>
              </a:ext>
            </a:extLst>
          </p:cNvPr>
          <p:cNvSpPr/>
          <p:nvPr/>
        </p:nvSpPr>
        <p:spPr>
          <a:xfrm flipV="1">
            <a:off x="1472696" y="4229100"/>
            <a:ext cx="398145" cy="340995"/>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17" name="Freeform: Shape 16">
            <a:extLst>
              <a:ext uri="{FF2B5EF4-FFF2-40B4-BE49-F238E27FC236}">
                <a16:creationId xmlns:a16="http://schemas.microsoft.com/office/drawing/2014/main" id="{F37A14A6-B2A1-6009-A16A-293F5B8CA2E3}"/>
              </a:ext>
            </a:extLst>
          </p:cNvPr>
          <p:cNvSpPr/>
          <p:nvPr/>
        </p:nvSpPr>
        <p:spPr>
          <a:xfrm>
            <a:off x="8343900" y="2110740"/>
            <a:ext cx="1112520" cy="2979420"/>
          </a:xfrm>
          <a:custGeom>
            <a:avLst/>
            <a:gdLst>
              <a:gd name="connsiteX0" fmla="*/ 1082040 w 1112520"/>
              <a:gd name="connsiteY0" fmla="*/ 2979420 h 2979420"/>
              <a:gd name="connsiteX1" fmla="*/ 1097280 w 1112520"/>
              <a:gd name="connsiteY1" fmla="*/ 2910840 h 2979420"/>
              <a:gd name="connsiteX2" fmla="*/ 1112520 w 1112520"/>
              <a:gd name="connsiteY2" fmla="*/ 2865120 h 2979420"/>
              <a:gd name="connsiteX3" fmla="*/ 1097280 w 1112520"/>
              <a:gd name="connsiteY3" fmla="*/ 2819400 h 2979420"/>
              <a:gd name="connsiteX4" fmla="*/ 1074420 w 1112520"/>
              <a:gd name="connsiteY4" fmla="*/ 2712720 h 2979420"/>
              <a:gd name="connsiteX5" fmla="*/ 1066800 w 1112520"/>
              <a:gd name="connsiteY5" fmla="*/ 2689860 h 2979420"/>
              <a:gd name="connsiteX6" fmla="*/ 1043940 w 1112520"/>
              <a:gd name="connsiteY6" fmla="*/ 2674620 h 2979420"/>
              <a:gd name="connsiteX7" fmla="*/ 1013460 w 1112520"/>
              <a:gd name="connsiteY7" fmla="*/ 2560320 h 2979420"/>
              <a:gd name="connsiteX8" fmla="*/ 1005840 w 1112520"/>
              <a:gd name="connsiteY8" fmla="*/ 2537460 h 2979420"/>
              <a:gd name="connsiteX9" fmla="*/ 975360 w 1112520"/>
              <a:gd name="connsiteY9" fmla="*/ 2491740 h 2979420"/>
              <a:gd name="connsiteX10" fmla="*/ 944880 w 1112520"/>
              <a:gd name="connsiteY10" fmla="*/ 2407920 h 2979420"/>
              <a:gd name="connsiteX11" fmla="*/ 937260 w 1112520"/>
              <a:gd name="connsiteY11" fmla="*/ 2385060 h 2979420"/>
              <a:gd name="connsiteX12" fmla="*/ 922020 w 1112520"/>
              <a:gd name="connsiteY12" fmla="*/ 2362200 h 2979420"/>
              <a:gd name="connsiteX13" fmla="*/ 906780 w 1112520"/>
              <a:gd name="connsiteY13" fmla="*/ 2301240 h 2979420"/>
              <a:gd name="connsiteX14" fmla="*/ 891540 w 1112520"/>
              <a:gd name="connsiteY14" fmla="*/ 2247900 h 2979420"/>
              <a:gd name="connsiteX15" fmla="*/ 861060 w 1112520"/>
              <a:gd name="connsiteY15" fmla="*/ 2186940 h 2979420"/>
              <a:gd name="connsiteX16" fmla="*/ 845820 w 1112520"/>
              <a:gd name="connsiteY16" fmla="*/ 2141220 h 2979420"/>
              <a:gd name="connsiteX17" fmla="*/ 838200 w 1112520"/>
              <a:gd name="connsiteY17" fmla="*/ 2118360 h 2979420"/>
              <a:gd name="connsiteX18" fmla="*/ 815340 w 1112520"/>
              <a:gd name="connsiteY18" fmla="*/ 2095500 h 2979420"/>
              <a:gd name="connsiteX19" fmla="*/ 807720 w 1112520"/>
              <a:gd name="connsiteY19" fmla="*/ 2072640 h 2979420"/>
              <a:gd name="connsiteX20" fmla="*/ 792480 w 1112520"/>
              <a:gd name="connsiteY20" fmla="*/ 2042160 h 2979420"/>
              <a:gd name="connsiteX21" fmla="*/ 784860 w 1112520"/>
              <a:gd name="connsiteY21" fmla="*/ 1988820 h 2979420"/>
              <a:gd name="connsiteX22" fmla="*/ 777240 w 1112520"/>
              <a:gd name="connsiteY22" fmla="*/ 1927860 h 2979420"/>
              <a:gd name="connsiteX23" fmla="*/ 762000 w 1112520"/>
              <a:gd name="connsiteY23" fmla="*/ 1905000 h 2979420"/>
              <a:gd name="connsiteX24" fmla="*/ 746760 w 1112520"/>
              <a:gd name="connsiteY24" fmla="*/ 1874520 h 2979420"/>
              <a:gd name="connsiteX25" fmla="*/ 723900 w 1112520"/>
              <a:gd name="connsiteY25" fmla="*/ 1821180 h 2979420"/>
              <a:gd name="connsiteX26" fmla="*/ 708660 w 1112520"/>
              <a:gd name="connsiteY26" fmla="*/ 1744980 h 2979420"/>
              <a:gd name="connsiteX27" fmla="*/ 662940 w 1112520"/>
              <a:gd name="connsiteY27" fmla="*/ 1668780 h 2979420"/>
              <a:gd name="connsiteX28" fmla="*/ 655320 w 1112520"/>
              <a:gd name="connsiteY28" fmla="*/ 1623060 h 2979420"/>
              <a:gd name="connsiteX29" fmla="*/ 632460 w 1112520"/>
              <a:gd name="connsiteY29" fmla="*/ 1539240 h 2979420"/>
              <a:gd name="connsiteX30" fmla="*/ 624840 w 1112520"/>
              <a:gd name="connsiteY30" fmla="*/ 1516380 h 2979420"/>
              <a:gd name="connsiteX31" fmla="*/ 609600 w 1112520"/>
              <a:gd name="connsiteY31" fmla="*/ 1493520 h 2979420"/>
              <a:gd name="connsiteX32" fmla="*/ 579120 w 1112520"/>
              <a:gd name="connsiteY32" fmla="*/ 1432560 h 2979420"/>
              <a:gd name="connsiteX33" fmla="*/ 541020 w 1112520"/>
              <a:gd name="connsiteY33" fmla="*/ 1379220 h 2979420"/>
              <a:gd name="connsiteX34" fmla="*/ 525780 w 1112520"/>
              <a:gd name="connsiteY34" fmla="*/ 1310640 h 2979420"/>
              <a:gd name="connsiteX35" fmla="*/ 510540 w 1112520"/>
              <a:gd name="connsiteY35" fmla="*/ 1287780 h 2979420"/>
              <a:gd name="connsiteX36" fmla="*/ 480060 w 1112520"/>
              <a:gd name="connsiteY36" fmla="*/ 1188720 h 2979420"/>
              <a:gd name="connsiteX37" fmla="*/ 457200 w 1112520"/>
              <a:gd name="connsiteY37" fmla="*/ 1150620 h 2979420"/>
              <a:gd name="connsiteX38" fmla="*/ 441960 w 1112520"/>
              <a:gd name="connsiteY38" fmla="*/ 1127760 h 2979420"/>
              <a:gd name="connsiteX39" fmla="*/ 434340 w 1112520"/>
              <a:gd name="connsiteY39" fmla="*/ 1104900 h 2979420"/>
              <a:gd name="connsiteX40" fmla="*/ 419100 w 1112520"/>
              <a:gd name="connsiteY40" fmla="*/ 1074420 h 2979420"/>
              <a:gd name="connsiteX41" fmla="*/ 411480 w 1112520"/>
              <a:gd name="connsiteY41" fmla="*/ 1043940 h 2979420"/>
              <a:gd name="connsiteX42" fmla="*/ 403860 w 1112520"/>
              <a:gd name="connsiteY42" fmla="*/ 1021080 h 2979420"/>
              <a:gd name="connsiteX43" fmla="*/ 381000 w 1112520"/>
              <a:gd name="connsiteY43" fmla="*/ 914400 h 2979420"/>
              <a:gd name="connsiteX44" fmla="*/ 358140 w 1112520"/>
              <a:gd name="connsiteY44" fmla="*/ 845820 h 2979420"/>
              <a:gd name="connsiteX45" fmla="*/ 350520 w 1112520"/>
              <a:gd name="connsiteY45" fmla="*/ 822960 h 2979420"/>
              <a:gd name="connsiteX46" fmla="*/ 342900 w 1112520"/>
              <a:gd name="connsiteY46" fmla="*/ 800100 h 2979420"/>
              <a:gd name="connsiteX47" fmla="*/ 289560 w 1112520"/>
              <a:gd name="connsiteY47" fmla="*/ 723900 h 2979420"/>
              <a:gd name="connsiteX48" fmla="*/ 281940 w 1112520"/>
              <a:gd name="connsiteY48" fmla="*/ 685800 h 2979420"/>
              <a:gd name="connsiteX49" fmla="*/ 243840 w 1112520"/>
              <a:gd name="connsiteY49" fmla="*/ 624840 h 2979420"/>
              <a:gd name="connsiteX50" fmla="*/ 213360 w 1112520"/>
              <a:gd name="connsiteY50" fmla="*/ 525780 h 2979420"/>
              <a:gd name="connsiteX51" fmla="*/ 205740 w 1112520"/>
              <a:gd name="connsiteY51" fmla="*/ 502920 h 2979420"/>
              <a:gd name="connsiteX52" fmla="*/ 182880 w 1112520"/>
              <a:gd name="connsiteY52" fmla="*/ 342900 h 2979420"/>
              <a:gd name="connsiteX53" fmla="*/ 175260 w 1112520"/>
              <a:gd name="connsiteY53" fmla="*/ 320040 h 2979420"/>
              <a:gd name="connsiteX54" fmla="*/ 129540 w 1112520"/>
              <a:gd name="connsiteY54" fmla="*/ 259080 h 2979420"/>
              <a:gd name="connsiteX55" fmla="*/ 99060 w 1112520"/>
              <a:gd name="connsiteY55" fmla="*/ 175260 h 2979420"/>
              <a:gd name="connsiteX56" fmla="*/ 60960 w 1112520"/>
              <a:gd name="connsiteY56" fmla="*/ 114300 h 2979420"/>
              <a:gd name="connsiteX57" fmla="*/ 30480 w 1112520"/>
              <a:gd name="connsiteY57" fmla="*/ 38100 h 2979420"/>
              <a:gd name="connsiteX58" fmla="*/ 0 w 1112520"/>
              <a:gd name="connsiteY58" fmla="*/ 0 h 297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12520" h="2979420">
                <a:moveTo>
                  <a:pt x="1082040" y="2979420"/>
                </a:moveTo>
                <a:cubicBezTo>
                  <a:pt x="1086391" y="2957667"/>
                  <a:pt x="1090823" y="2932362"/>
                  <a:pt x="1097280" y="2910840"/>
                </a:cubicBezTo>
                <a:cubicBezTo>
                  <a:pt x="1101896" y="2895453"/>
                  <a:pt x="1112520" y="2865120"/>
                  <a:pt x="1112520" y="2865120"/>
                </a:cubicBezTo>
                <a:cubicBezTo>
                  <a:pt x="1107440" y="2849880"/>
                  <a:pt x="1099273" y="2835340"/>
                  <a:pt x="1097280" y="2819400"/>
                </a:cubicBezTo>
                <a:cubicBezTo>
                  <a:pt x="1087667" y="2742500"/>
                  <a:pt x="1096136" y="2777867"/>
                  <a:pt x="1074420" y="2712720"/>
                </a:cubicBezTo>
                <a:cubicBezTo>
                  <a:pt x="1071880" y="2705100"/>
                  <a:pt x="1073483" y="2694315"/>
                  <a:pt x="1066800" y="2689860"/>
                </a:cubicBezTo>
                <a:lnTo>
                  <a:pt x="1043940" y="2674620"/>
                </a:lnTo>
                <a:cubicBezTo>
                  <a:pt x="1024271" y="2615612"/>
                  <a:pt x="1046537" y="2684360"/>
                  <a:pt x="1013460" y="2560320"/>
                </a:cubicBezTo>
                <a:cubicBezTo>
                  <a:pt x="1011390" y="2552559"/>
                  <a:pt x="1009741" y="2544481"/>
                  <a:pt x="1005840" y="2537460"/>
                </a:cubicBezTo>
                <a:cubicBezTo>
                  <a:pt x="996945" y="2521449"/>
                  <a:pt x="981152" y="2509116"/>
                  <a:pt x="975360" y="2491740"/>
                </a:cubicBezTo>
                <a:cubicBezTo>
                  <a:pt x="943342" y="2395686"/>
                  <a:pt x="976689" y="2492745"/>
                  <a:pt x="944880" y="2407920"/>
                </a:cubicBezTo>
                <a:cubicBezTo>
                  <a:pt x="942060" y="2400399"/>
                  <a:pt x="940852" y="2392244"/>
                  <a:pt x="937260" y="2385060"/>
                </a:cubicBezTo>
                <a:cubicBezTo>
                  <a:pt x="933164" y="2376869"/>
                  <a:pt x="927100" y="2369820"/>
                  <a:pt x="922020" y="2362200"/>
                </a:cubicBezTo>
                <a:cubicBezTo>
                  <a:pt x="906528" y="2284739"/>
                  <a:pt x="922401" y="2355913"/>
                  <a:pt x="906780" y="2301240"/>
                </a:cubicBezTo>
                <a:cubicBezTo>
                  <a:pt x="902303" y="2285571"/>
                  <a:pt x="898567" y="2263359"/>
                  <a:pt x="891540" y="2247900"/>
                </a:cubicBezTo>
                <a:cubicBezTo>
                  <a:pt x="882139" y="2227218"/>
                  <a:pt x="868244" y="2208493"/>
                  <a:pt x="861060" y="2186940"/>
                </a:cubicBezTo>
                <a:lnTo>
                  <a:pt x="845820" y="2141220"/>
                </a:lnTo>
                <a:cubicBezTo>
                  <a:pt x="843280" y="2133600"/>
                  <a:pt x="843880" y="2124040"/>
                  <a:pt x="838200" y="2118360"/>
                </a:cubicBezTo>
                <a:lnTo>
                  <a:pt x="815340" y="2095500"/>
                </a:lnTo>
                <a:cubicBezTo>
                  <a:pt x="812800" y="2087880"/>
                  <a:pt x="810884" y="2080023"/>
                  <a:pt x="807720" y="2072640"/>
                </a:cubicBezTo>
                <a:cubicBezTo>
                  <a:pt x="803245" y="2062199"/>
                  <a:pt x="795469" y="2053119"/>
                  <a:pt x="792480" y="2042160"/>
                </a:cubicBezTo>
                <a:cubicBezTo>
                  <a:pt x="787754" y="2024832"/>
                  <a:pt x="787234" y="2006623"/>
                  <a:pt x="784860" y="1988820"/>
                </a:cubicBezTo>
                <a:cubicBezTo>
                  <a:pt x="782154" y="1968522"/>
                  <a:pt x="782628" y="1947617"/>
                  <a:pt x="777240" y="1927860"/>
                </a:cubicBezTo>
                <a:cubicBezTo>
                  <a:pt x="774830" y="1919025"/>
                  <a:pt x="766544" y="1912951"/>
                  <a:pt x="762000" y="1905000"/>
                </a:cubicBezTo>
                <a:cubicBezTo>
                  <a:pt x="756364" y="1895137"/>
                  <a:pt x="750748" y="1885156"/>
                  <a:pt x="746760" y="1874520"/>
                </a:cubicBezTo>
                <a:cubicBezTo>
                  <a:pt x="725672" y="1818285"/>
                  <a:pt x="754784" y="1867507"/>
                  <a:pt x="723900" y="1821180"/>
                </a:cubicBezTo>
                <a:cubicBezTo>
                  <a:pt x="722943" y="1815440"/>
                  <a:pt x="714344" y="1756347"/>
                  <a:pt x="708660" y="1744980"/>
                </a:cubicBezTo>
                <a:cubicBezTo>
                  <a:pt x="695413" y="1718486"/>
                  <a:pt x="662940" y="1668780"/>
                  <a:pt x="662940" y="1668780"/>
                </a:cubicBezTo>
                <a:cubicBezTo>
                  <a:pt x="660400" y="1653540"/>
                  <a:pt x="658350" y="1638210"/>
                  <a:pt x="655320" y="1623060"/>
                </a:cubicBezTo>
                <a:cubicBezTo>
                  <a:pt x="651504" y="1603981"/>
                  <a:pt x="635941" y="1550845"/>
                  <a:pt x="632460" y="1539240"/>
                </a:cubicBezTo>
                <a:cubicBezTo>
                  <a:pt x="630152" y="1531547"/>
                  <a:pt x="628432" y="1523564"/>
                  <a:pt x="624840" y="1516380"/>
                </a:cubicBezTo>
                <a:cubicBezTo>
                  <a:pt x="620744" y="1508189"/>
                  <a:pt x="613985" y="1501560"/>
                  <a:pt x="609600" y="1493520"/>
                </a:cubicBezTo>
                <a:cubicBezTo>
                  <a:pt x="598721" y="1473576"/>
                  <a:pt x="591722" y="1451463"/>
                  <a:pt x="579120" y="1432560"/>
                </a:cubicBezTo>
                <a:cubicBezTo>
                  <a:pt x="556835" y="1399133"/>
                  <a:pt x="569375" y="1417026"/>
                  <a:pt x="541020" y="1379220"/>
                </a:cubicBezTo>
                <a:cubicBezTo>
                  <a:pt x="539664" y="1372439"/>
                  <a:pt x="529815" y="1320056"/>
                  <a:pt x="525780" y="1310640"/>
                </a:cubicBezTo>
                <a:cubicBezTo>
                  <a:pt x="522172" y="1302222"/>
                  <a:pt x="515620" y="1295400"/>
                  <a:pt x="510540" y="1287780"/>
                </a:cubicBezTo>
                <a:cubicBezTo>
                  <a:pt x="500795" y="1248799"/>
                  <a:pt x="497324" y="1223248"/>
                  <a:pt x="480060" y="1188720"/>
                </a:cubicBezTo>
                <a:cubicBezTo>
                  <a:pt x="473436" y="1175473"/>
                  <a:pt x="465050" y="1163179"/>
                  <a:pt x="457200" y="1150620"/>
                </a:cubicBezTo>
                <a:cubicBezTo>
                  <a:pt x="452346" y="1142854"/>
                  <a:pt x="446056" y="1135951"/>
                  <a:pt x="441960" y="1127760"/>
                </a:cubicBezTo>
                <a:cubicBezTo>
                  <a:pt x="438368" y="1120576"/>
                  <a:pt x="437504" y="1112283"/>
                  <a:pt x="434340" y="1104900"/>
                </a:cubicBezTo>
                <a:cubicBezTo>
                  <a:pt x="429865" y="1094459"/>
                  <a:pt x="423088" y="1085056"/>
                  <a:pt x="419100" y="1074420"/>
                </a:cubicBezTo>
                <a:cubicBezTo>
                  <a:pt x="415423" y="1064614"/>
                  <a:pt x="414357" y="1054010"/>
                  <a:pt x="411480" y="1043940"/>
                </a:cubicBezTo>
                <a:cubicBezTo>
                  <a:pt x="409273" y="1036217"/>
                  <a:pt x="405700" y="1028899"/>
                  <a:pt x="403860" y="1021080"/>
                </a:cubicBezTo>
                <a:cubicBezTo>
                  <a:pt x="395530" y="985679"/>
                  <a:pt x="390180" y="949590"/>
                  <a:pt x="381000" y="914400"/>
                </a:cubicBezTo>
                <a:cubicBezTo>
                  <a:pt x="374918" y="891084"/>
                  <a:pt x="365760" y="868680"/>
                  <a:pt x="358140" y="845820"/>
                </a:cubicBezTo>
                <a:lnTo>
                  <a:pt x="350520" y="822960"/>
                </a:lnTo>
                <a:cubicBezTo>
                  <a:pt x="347980" y="815340"/>
                  <a:pt x="347355" y="806783"/>
                  <a:pt x="342900" y="800100"/>
                </a:cubicBezTo>
                <a:cubicBezTo>
                  <a:pt x="305375" y="743813"/>
                  <a:pt x="323410" y="769033"/>
                  <a:pt x="289560" y="723900"/>
                </a:cubicBezTo>
                <a:cubicBezTo>
                  <a:pt x="287020" y="711200"/>
                  <a:pt x="286750" y="697825"/>
                  <a:pt x="281940" y="685800"/>
                </a:cubicBezTo>
                <a:cubicBezTo>
                  <a:pt x="262389" y="636922"/>
                  <a:pt x="262336" y="661832"/>
                  <a:pt x="243840" y="624840"/>
                </a:cubicBezTo>
                <a:cubicBezTo>
                  <a:pt x="220212" y="577583"/>
                  <a:pt x="232851" y="584252"/>
                  <a:pt x="213360" y="525780"/>
                </a:cubicBezTo>
                <a:lnTo>
                  <a:pt x="205740" y="502920"/>
                </a:lnTo>
                <a:cubicBezTo>
                  <a:pt x="194460" y="311159"/>
                  <a:pt x="218250" y="425430"/>
                  <a:pt x="182880" y="342900"/>
                </a:cubicBezTo>
                <a:cubicBezTo>
                  <a:pt x="179716" y="335517"/>
                  <a:pt x="179572" y="326816"/>
                  <a:pt x="175260" y="320040"/>
                </a:cubicBezTo>
                <a:cubicBezTo>
                  <a:pt x="161623" y="298611"/>
                  <a:pt x="129540" y="259080"/>
                  <a:pt x="129540" y="259080"/>
                </a:cubicBezTo>
                <a:cubicBezTo>
                  <a:pt x="124503" y="243968"/>
                  <a:pt x="107896" y="191165"/>
                  <a:pt x="99060" y="175260"/>
                </a:cubicBezTo>
                <a:cubicBezTo>
                  <a:pt x="58036" y="101418"/>
                  <a:pt x="92030" y="186796"/>
                  <a:pt x="60960" y="114300"/>
                </a:cubicBezTo>
                <a:cubicBezTo>
                  <a:pt x="50184" y="89155"/>
                  <a:pt x="47570" y="59462"/>
                  <a:pt x="30480" y="38100"/>
                </a:cubicBezTo>
                <a:lnTo>
                  <a:pt x="0" y="0"/>
                </a:lnTo>
              </a:path>
            </a:pathLst>
          </a:cu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3D38980-B940-A437-BFC9-43CDE7D3A3A9}"/>
              </a:ext>
            </a:extLst>
          </p:cNvPr>
          <p:cNvSpPr/>
          <p:nvPr/>
        </p:nvSpPr>
        <p:spPr>
          <a:xfrm flipV="1">
            <a:off x="8951992" y="3428999"/>
            <a:ext cx="277734" cy="18104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180024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63808" y="261312"/>
            <a:ext cx="11885126" cy="98646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2 – Hydraulic Impacts from Undersized Culverts to Larger Fish Passable Structures</a:t>
            </a:r>
          </a:p>
        </p:txBody>
      </p:sp>
      <p:pic>
        <p:nvPicPr>
          <p:cNvPr id="7" name="Picture 6">
            <a:extLst>
              <a:ext uri="{FF2B5EF4-FFF2-40B4-BE49-F238E27FC236}">
                <a16:creationId xmlns:a16="http://schemas.microsoft.com/office/drawing/2014/main" id="{2A8EB945-B425-6B4D-99A7-7E6505184EB2}"/>
              </a:ext>
            </a:extLst>
          </p:cNvPr>
          <p:cNvPicPr>
            <a:picLocks noChangeAspect="1"/>
          </p:cNvPicPr>
          <p:nvPr/>
        </p:nvPicPr>
        <p:blipFill>
          <a:blip r:embed="rId3"/>
          <a:stretch>
            <a:fillRect/>
          </a:stretch>
        </p:blipFill>
        <p:spPr>
          <a:xfrm>
            <a:off x="3312178" y="1581151"/>
            <a:ext cx="6584300" cy="4467224"/>
          </a:xfrm>
          <a:prstGeom prst="rect">
            <a:avLst/>
          </a:prstGeom>
        </p:spPr>
      </p:pic>
      <p:pic>
        <p:nvPicPr>
          <p:cNvPr id="10" name="Picture 9">
            <a:extLst>
              <a:ext uri="{FF2B5EF4-FFF2-40B4-BE49-F238E27FC236}">
                <a16:creationId xmlns:a16="http://schemas.microsoft.com/office/drawing/2014/main" id="{2FF57885-3B4B-6DED-566B-EDDC47C0922D}"/>
              </a:ext>
            </a:extLst>
          </p:cNvPr>
          <p:cNvPicPr>
            <a:picLocks noChangeAspect="1"/>
          </p:cNvPicPr>
          <p:nvPr/>
        </p:nvPicPr>
        <p:blipFill>
          <a:blip r:embed="rId4"/>
          <a:stretch>
            <a:fillRect/>
          </a:stretch>
        </p:blipFill>
        <p:spPr>
          <a:xfrm>
            <a:off x="7190089" y="1091075"/>
            <a:ext cx="4144662" cy="2337925"/>
          </a:xfrm>
          <a:prstGeom prst="rect">
            <a:avLst/>
          </a:prstGeom>
        </p:spPr>
      </p:pic>
      <p:pic>
        <p:nvPicPr>
          <p:cNvPr id="12" name="Picture 11" descr="A small hole in a stream&#10;&#10;Description automatically generated">
            <a:extLst>
              <a:ext uri="{FF2B5EF4-FFF2-40B4-BE49-F238E27FC236}">
                <a16:creationId xmlns:a16="http://schemas.microsoft.com/office/drawing/2014/main" id="{8C46C453-3986-980D-F5B7-186C9B0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12" y="1423987"/>
            <a:ext cx="3782739" cy="2519363"/>
          </a:xfrm>
          <a:prstGeom prst="rect">
            <a:avLst/>
          </a:prstGeom>
        </p:spPr>
      </p:pic>
      <p:pic>
        <p:nvPicPr>
          <p:cNvPr id="14" name="Picture 13" descr="A river flowing under a bridge&#10;&#10;Description automatically generated">
            <a:extLst>
              <a:ext uri="{FF2B5EF4-FFF2-40B4-BE49-F238E27FC236}">
                <a16:creationId xmlns:a16="http://schemas.microsoft.com/office/drawing/2014/main" id="{41DFD5EB-1256-DD51-7DE2-045D87B25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418" y="3496762"/>
            <a:ext cx="4144662" cy="3108497"/>
          </a:xfrm>
          <a:prstGeom prst="rect">
            <a:avLst/>
          </a:prstGeom>
        </p:spPr>
      </p:pic>
      <p:sp>
        <p:nvSpPr>
          <p:cNvPr id="2" name="TextBox 1">
            <a:extLst>
              <a:ext uri="{FF2B5EF4-FFF2-40B4-BE49-F238E27FC236}">
                <a16:creationId xmlns:a16="http://schemas.microsoft.com/office/drawing/2014/main" id="{F06C1674-32B1-C816-8613-1AFC9493D5CF}"/>
              </a:ext>
            </a:extLst>
          </p:cNvPr>
          <p:cNvSpPr txBox="1"/>
          <p:nvPr/>
        </p:nvSpPr>
        <p:spPr>
          <a:xfrm flipH="1">
            <a:off x="4561490" y="6036262"/>
            <a:ext cx="2837793" cy="338554"/>
          </a:xfrm>
          <a:prstGeom prst="rect">
            <a:avLst/>
          </a:prstGeom>
          <a:noFill/>
        </p:spPr>
        <p:txBody>
          <a:bodyPr wrap="square" rtlCol="0">
            <a:spAutoFit/>
          </a:bodyPr>
          <a:lstStyle/>
          <a:p>
            <a:r>
              <a:rPr lang="en-US" sz="1600" dirty="0"/>
              <a:t>(Photo Source: WSDOT)</a:t>
            </a:r>
          </a:p>
        </p:txBody>
      </p:sp>
    </p:spTree>
    <p:extLst>
      <p:ext uri="{BB962C8B-B14F-4D97-AF65-F5344CB8AC3E}">
        <p14:creationId xmlns:p14="http://schemas.microsoft.com/office/powerpoint/2010/main" val="153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63808" y="261312"/>
            <a:ext cx="11885126" cy="98646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2 – Hydraulic Impacts from Undersized Culverts to Larger Fish Passable Structures</a:t>
            </a:r>
          </a:p>
        </p:txBody>
      </p:sp>
      <p:pic>
        <p:nvPicPr>
          <p:cNvPr id="3" name="Picture 2">
            <a:extLst>
              <a:ext uri="{FF2B5EF4-FFF2-40B4-BE49-F238E27FC236}">
                <a16:creationId xmlns:a16="http://schemas.microsoft.com/office/drawing/2014/main" id="{397E978F-634E-1277-2E39-B522800347F8}"/>
              </a:ext>
            </a:extLst>
          </p:cNvPr>
          <p:cNvPicPr>
            <a:picLocks noChangeAspect="1"/>
          </p:cNvPicPr>
          <p:nvPr/>
        </p:nvPicPr>
        <p:blipFill>
          <a:blip r:embed="rId3"/>
          <a:stretch>
            <a:fillRect/>
          </a:stretch>
        </p:blipFill>
        <p:spPr>
          <a:xfrm>
            <a:off x="644783" y="2071280"/>
            <a:ext cx="5342367" cy="3843745"/>
          </a:xfrm>
          <a:prstGeom prst="rect">
            <a:avLst/>
          </a:prstGeom>
        </p:spPr>
      </p:pic>
      <p:pic>
        <p:nvPicPr>
          <p:cNvPr id="4" name="Picture 3">
            <a:extLst>
              <a:ext uri="{FF2B5EF4-FFF2-40B4-BE49-F238E27FC236}">
                <a16:creationId xmlns:a16="http://schemas.microsoft.com/office/drawing/2014/main" id="{8EC7EED3-92F9-2A84-8979-945C26114E6B}"/>
              </a:ext>
            </a:extLst>
          </p:cNvPr>
          <p:cNvPicPr>
            <a:picLocks noChangeAspect="1"/>
          </p:cNvPicPr>
          <p:nvPr/>
        </p:nvPicPr>
        <p:blipFill>
          <a:blip r:embed="rId4"/>
          <a:stretch>
            <a:fillRect/>
          </a:stretch>
        </p:blipFill>
        <p:spPr>
          <a:xfrm>
            <a:off x="6204852" y="2071280"/>
            <a:ext cx="5210408" cy="3843744"/>
          </a:xfrm>
          <a:prstGeom prst="rect">
            <a:avLst/>
          </a:prstGeom>
        </p:spPr>
      </p:pic>
      <p:sp>
        <p:nvSpPr>
          <p:cNvPr id="2" name="TextBox 1">
            <a:extLst>
              <a:ext uri="{FF2B5EF4-FFF2-40B4-BE49-F238E27FC236}">
                <a16:creationId xmlns:a16="http://schemas.microsoft.com/office/drawing/2014/main" id="{B899459A-EE42-EE60-861D-F13FB5701275}"/>
              </a:ext>
            </a:extLst>
          </p:cNvPr>
          <p:cNvSpPr txBox="1"/>
          <p:nvPr/>
        </p:nvSpPr>
        <p:spPr>
          <a:xfrm flipH="1">
            <a:off x="4561490" y="6036262"/>
            <a:ext cx="2837793" cy="338554"/>
          </a:xfrm>
          <a:prstGeom prst="rect">
            <a:avLst/>
          </a:prstGeom>
          <a:noFill/>
        </p:spPr>
        <p:txBody>
          <a:bodyPr wrap="square" rtlCol="0">
            <a:spAutoFit/>
          </a:bodyPr>
          <a:lstStyle/>
          <a:p>
            <a:r>
              <a:rPr lang="en-US" sz="1600" dirty="0"/>
              <a:t>(Source: WSDOT)</a:t>
            </a:r>
          </a:p>
        </p:txBody>
      </p:sp>
    </p:spTree>
    <p:extLst>
      <p:ext uri="{BB962C8B-B14F-4D97-AF65-F5344CB8AC3E}">
        <p14:creationId xmlns:p14="http://schemas.microsoft.com/office/powerpoint/2010/main" val="1459498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63808" y="261312"/>
            <a:ext cx="11885126" cy="98646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2 – Hydraulic Impacts from Undersized Culverts to Larger Fish Passable Structures</a:t>
            </a:r>
          </a:p>
        </p:txBody>
      </p:sp>
      <p:pic>
        <p:nvPicPr>
          <p:cNvPr id="5" name="Picture 4">
            <a:extLst>
              <a:ext uri="{FF2B5EF4-FFF2-40B4-BE49-F238E27FC236}">
                <a16:creationId xmlns:a16="http://schemas.microsoft.com/office/drawing/2014/main" id="{0F6D5CBC-17A4-EB15-03C3-D50C0908EB0C}"/>
              </a:ext>
            </a:extLst>
          </p:cNvPr>
          <p:cNvPicPr>
            <a:picLocks noChangeAspect="1"/>
          </p:cNvPicPr>
          <p:nvPr/>
        </p:nvPicPr>
        <p:blipFill>
          <a:blip r:embed="rId3"/>
          <a:stretch>
            <a:fillRect/>
          </a:stretch>
        </p:blipFill>
        <p:spPr>
          <a:xfrm>
            <a:off x="359032" y="1247776"/>
            <a:ext cx="4829329" cy="2581274"/>
          </a:xfrm>
          <a:prstGeom prst="rect">
            <a:avLst/>
          </a:prstGeom>
        </p:spPr>
      </p:pic>
      <p:pic>
        <p:nvPicPr>
          <p:cNvPr id="7" name="Picture 6">
            <a:extLst>
              <a:ext uri="{FF2B5EF4-FFF2-40B4-BE49-F238E27FC236}">
                <a16:creationId xmlns:a16="http://schemas.microsoft.com/office/drawing/2014/main" id="{DC996090-FB31-10B6-95BA-1F758753F313}"/>
              </a:ext>
            </a:extLst>
          </p:cNvPr>
          <p:cNvPicPr>
            <a:picLocks noChangeAspect="1"/>
          </p:cNvPicPr>
          <p:nvPr/>
        </p:nvPicPr>
        <p:blipFill>
          <a:blip r:embed="rId4"/>
          <a:stretch>
            <a:fillRect/>
          </a:stretch>
        </p:blipFill>
        <p:spPr>
          <a:xfrm>
            <a:off x="5342855" y="1375908"/>
            <a:ext cx="6614674" cy="4481967"/>
          </a:xfrm>
          <a:prstGeom prst="rect">
            <a:avLst/>
          </a:prstGeom>
        </p:spPr>
      </p:pic>
      <p:sp>
        <p:nvSpPr>
          <p:cNvPr id="2" name="TextBox 1">
            <a:extLst>
              <a:ext uri="{FF2B5EF4-FFF2-40B4-BE49-F238E27FC236}">
                <a16:creationId xmlns:a16="http://schemas.microsoft.com/office/drawing/2014/main" id="{6DE2AFCD-99A0-A40B-470C-20D1B7871F21}"/>
              </a:ext>
            </a:extLst>
          </p:cNvPr>
          <p:cNvSpPr txBox="1"/>
          <p:nvPr/>
        </p:nvSpPr>
        <p:spPr>
          <a:xfrm flipH="1">
            <a:off x="4561490" y="6036262"/>
            <a:ext cx="2837793" cy="338554"/>
          </a:xfrm>
          <a:prstGeom prst="rect">
            <a:avLst/>
          </a:prstGeom>
          <a:noFill/>
        </p:spPr>
        <p:txBody>
          <a:bodyPr wrap="square" rtlCol="0">
            <a:spAutoFit/>
          </a:bodyPr>
          <a:lstStyle/>
          <a:p>
            <a:r>
              <a:rPr lang="en-US" sz="1600" dirty="0"/>
              <a:t>(Source: WSDOT)</a:t>
            </a:r>
          </a:p>
        </p:txBody>
      </p:sp>
    </p:spTree>
    <p:extLst>
      <p:ext uri="{BB962C8B-B14F-4D97-AF65-F5344CB8AC3E}">
        <p14:creationId xmlns:p14="http://schemas.microsoft.com/office/powerpoint/2010/main" val="1807989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63808" y="261312"/>
            <a:ext cx="11885126" cy="98646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2 – Hydraulic Impacts from Undersized Culverts to Larger Fish Passable Structures</a:t>
            </a:r>
          </a:p>
        </p:txBody>
      </p:sp>
      <p:pic>
        <p:nvPicPr>
          <p:cNvPr id="3" name="Picture 2">
            <a:extLst>
              <a:ext uri="{FF2B5EF4-FFF2-40B4-BE49-F238E27FC236}">
                <a16:creationId xmlns:a16="http://schemas.microsoft.com/office/drawing/2014/main" id="{81B381B6-9942-8A34-F382-F42B941E6377}"/>
              </a:ext>
            </a:extLst>
          </p:cNvPr>
          <p:cNvPicPr>
            <a:picLocks noChangeAspect="1"/>
          </p:cNvPicPr>
          <p:nvPr/>
        </p:nvPicPr>
        <p:blipFill>
          <a:blip r:embed="rId3"/>
          <a:stretch>
            <a:fillRect/>
          </a:stretch>
        </p:blipFill>
        <p:spPr>
          <a:xfrm>
            <a:off x="1570879" y="1086886"/>
            <a:ext cx="8868521" cy="5414382"/>
          </a:xfrm>
          <a:prstGeom prst="rect">
            <a:avLst/>
          </a:prstGeom>
        </p:spPr>
      </p:pic>
      <p:sp>
        <p:nvSpPr>
          <p:cNvPr id="2" name="TextBox 1">
            <a:extLst>
              <a:ext uri="{FF2B5EF4-FFF2-40B4-BE49-F238E27FC236}">
                <a16:creationId xmlns:a16="http://schemas.microsoft.com/office/drawing/2014/main" id="{990985E8-ECAC-A774-7ED2-2B8E674889A5}"/>
              </a:ext>
            </a:extLst>
          </p:cNvPr>
          <p:cNvSpPr txBox="1"/>
          <p:nvPr/>
        </p:nvSpPr>
        <p:spPr>
          <a:xfrm flipH="1">
            <a:off x="1752600" y="6067793"/>
            <a:ext cx="2837793" cy="338554"/>
          </a:xfrm>
          <a:prstGeom prst="rect">
            <a:avLst/>
          </a:prstGeom>
          <a:noFill/>
        </p:spPr>
        <p:txBody>
          <a:bodyPr wrap="square" rtlCol="0">
            <a:spAutoFit/>
          </a:bodyPr>
          <a:lstStyle/>
          <a:p>
            <a:r>
              <a:rPr lang="en-US" sz="1600" dirty="0"/>
              <a:t>(Source: WEST)</a:t>
            </a:r>
          </a:p>
        </p:txBody>
      </p:sp>
    </p:spTree>
    <p:extLst>
      <p:ext uri="{BB962C8B-B14F-4D97-AF65-F5344CB8AC3E}">
        <p14:creationId xmlns:p14="http://schemas.microsoft.com/office/powerpoint/2010/main" val="89095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63808" y="261312"/>
            <a:ext cx="11885126" cy="98646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2 – Hydraulic Impacts from Undersized Culverts to Larger Fish Passable Structures</a:t>
            </a:r>
          </a:p>
        </p:txBody>
      </p:sp>
      <p:pic>
        <p:nvPicPr>
          <p:cNvPr id="2" name="Picture 1" descr="A picture containing text, diagram, map, plan&#10;&#10;Description automatically generated">
            <a:extLst>
              <a:ext uri="{FF2B5EF4-FFF2-40B4-BE49-F238E27FC236}">
                <a16:creationId xmlns:a16="http://schemas.microsoft.com/office/drawing/2014/main" id="{261F019E-6EAD-FCA2-B83D-F5DC26468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5730" y="1043450"/>
            <a:ext cx="4153484" cy="5375096"/>
          </a:xfrm>
          <a:prstGeom prst="rect">
            <a:avLst/>
          </a:prstGeom>
        </p:spPr>
      </p:pic>
      <p:pic>
        <p:nvPicPr>
          <p:cNvPr id="4" name="Picture 3">
            <a:extLst>
              <a:ext uri="{FF2B5EF4-FFF2-40B4-BE49-F238E27FC236}">
                <a16:creationId xmlns:a16="http://schemas.microsoft.com/office/drawing/2014/main" id="{7B77AC71-E8A4-D32F-D3BF-53D406E4D10A}"/>
              </a:ext>
            </a:extLst>
          </p:cNvPr>
          <p:cNvPicPr>
            <a:picLocks noChangeAspect="1"/>
          </p:cNvPicPr>
          <p:nvPr/>
        </p:nvPicPr>
        <p:blipFill>
          <a:blip r:embed="rId4"/>
          <a:stretch>
            <a:fillRect/>
          </a:stretch>
        </p:blipFill>
        <p:spPr>
          <a:xfrm>
            <a:off x="7235606" y="811695"/>
            <a:ext cx="4272812" cy="3512656"/>
          </a:xfrm>
          <a:prstGeom prst="rect">
            <a:avLst/>
          </a:prstGeom>
        </p:spPr>
      </p:pic>
      <p:pic>
        <p:nvPicPr>
          <p:cNvPr id="6" name="Picture 5">
            <a:extLst>
              <a:ext uri="{FF2B5EF4-FFF2-40B4-BE49-F238E27FC236}">
                <a16:creationId xmlns:a16="http://schemas.microsoft.com/office/drawing/2014/main" id="{54E55DCA-4FD8-584C-AE3A-0724B7BBED73}"/>
              </a:ext>
            </a:extLst>
          </p:cNvPr>
          <p:cNvPicPr>
            <a:picLocks noChangeAspect="1"/>
          </p:cNvPicPr>
          <p:nvPr/>
        </p:nvPicPr>
        <p:blipFill>
          <a:blip r:embed="rId5"/>
          <a:stretch>
            <a:fillRect/>
          </a:stretch>
        </p:blipFill>
        <p:spPr>
          <a:xfrm>
            <a:off x="151915" y="2615249"/>
            <a:ext cx="4905312" cy="3803297"/>
          </a:xfrm>
          <a:prstGeom prst="rect">
            <a:avLst/>
          </a:prstGeom>
        </p:spPr>
      </p:pic>
      <p:sp>
        <p:nvSpPr>
          <p:cNvPr id="3" name="TextBox 2">
            <a:extLst>
              <a:ext uri="{FF2B5EF4-FFF2-40B4-BE49-F238E27FC236}">
                <a16:creationId xmlns:a16="http://schemas.microsoft.com/office/drawing/2014/main" id="{6D2C5EAD-24F2-E941-CD10-7DBAA837AA91}"/>
              </a:ext>
            </a:extLst>
          </p:cNvPr>
          <p:cNvSpPr txBox="1"/>
          <p:nvPr/>
        </p:nvSpPr>
        <p:spPr>
          <a:xfrm flipH="1">
            <a:off x="7735615" y="6046305"/>
            <a:ext cx="2837793" cy="338554"/>
          </a:xfrm>
          <a:prstGeom prst="rect">
            <a:avLst/>
          </a:prstGeom>
          <a:noFill/>
        </p:spPr>
        <p:txBody>
          <a:bodyPr wrap="square" rtlCol="0">
            <a:spAutoFit/>
          </a:bodyPr>
          <a:lstStyle/>
          <a:p>
            <a:r>
              <a:rPr lang="en-US" sz="1600" dirty="0"/>
              <a:t>(Source: Anchor)</a:t>
            </a:r>
          </a:p>
        </p:txBody>
      </p:sp>
    </p:spTree>
    <p:extLst>
      <p:ext uri="{BB962C8B-B14F-4D97-AF65-F5344CB8AC3E}">
        <p14:creationId xmlns:p14="http://schemas.microsoft.com/office/powerpoint/2010/main" val="767291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17DF6C-3665-4448-949A-2C21EFD0ED1E}"/>
              </a:ext>
            </a:extLst>
          </p:cNvPr>
          <p:cNvSpPr>
            <a:spLocks noGrp="1"/>
          </p:cNvSpPr>
          <p:nvPr>
            <p:ph type="title"/>
          </p:nvPr>
        </p:nvSpPr>
        <p:spPr>
          <a:xfrm>
            <a:off x="673665" y="412941"/>
            <a:ext cx="10972800" cy="1143000"/>
          </a:xfrm>
        </p:spPr>
        <p:txBody>
          <a:bodyPr/>
          <a:lstStyle/>
          <a:p>
            <a:r>
              <a:rPr lang="en-US" dirty="0"/>
              <a:t>Julie Heilman</a:t>
            </a:r>
          </a:p>
        </p:txBody>
      </p:sp>
      <p:sp>
        <p:nvSpPr>
          <p:cNvPr id="5" name="Slide Number Placeholder 4">
            <a:extLst>
              <a:ext uri="{FF2B5EF4-FFF2-40B4-BE49-F238E27FC236}">
                <a16:creationId xmlns:a16="http://schemas.microsoft.com/office/drawing/2014/main" id="{41953DC9-07CC-4FD3-BDB6-1BD5493EDDFC}"/>
              </a:ext>
            </a:extLst>
          </p:cNvPr>
          <p:cNvSpPr>
            <a:spLocks noGrp="1"/>
          </p:cNvSpPr>
          <p:nvPr>
            <p:ph type="sldNum" sz="quarter" idx="12"/>
          </p:nvPr>
        </p:nvSpPr>
        <p:spPr/>
        <p:txBody>
          <a:bodyPr/>
          <a:lstStyle/>
          <a:p>
            <a:pPr defTabSz="1219170" fontAlgn="base">
              <a:spcBef>
                <a:spcPct val="0"/>
              </a:spcBef>
              <a:spcAft>
                <a:spcPct val="0"/>
              </a:spcAft>
              <a:defRPr/>
            </a:pPr>
            <a:fld id="{07A1B390-8C00-49C7-BEED-470B249615B6}" type="slidenum">
              <a:rPr lang="en-US">
                <a:solidFill>
                  <a:prstClr val="white"/>
                </a:solidFill>
                <a:latin typeface="Arial" charset="0"/>
              </a:rPr>
              <a:pPr defTabSz="1219170" fontAlgn="base">
                <a:spcBef>
                  <a:spcPct val="0"/>
                </a:spcBef>
                <a:spcAft>
                  <a:spcPct val="0"/>
                </a:spcAft>
                <a:defRPr/>
              </a:pPr>
              <a:t>2</a:t>
            </a:fld>
            <a:endParaRPr lang="en-US" dirty="0">
              <a:solidFill>
                <a:prstClr val="white"/>
              </a:solidFill>
              <a:latin typeface="Arial" charset="0"/>
            </a:endParaRPr>
          </a:p>
        </p:txBody>
      </p:sp>
      <p:sp>
        <p:nvSpPr>
          <p:cNvPr id="11" name="Content Placeholder 4">
            <a:extLst>
              <a:ext uri="{FF2B5EF4-FFF2-40B4-BE49-F238E27FC236}">
                <a16:creationId xmlns:a16="http://schemas.microsoft.com/office/drawing/2014/main" id="{1C7FB6EB-76B5-4B27-8F1A-FFD72A12EF4D}"/>
              </a:ext>
            </a:extLst>
          </p:cNvPr>
          <p:cNvSpPr txBox="1">
            <a:spLocks/>
          </p:cNvSpPr>
          <p:nvPr/>
        </p:nvSpPr>
        <p:spPr>
          <a:xfrm>
            <a:off x="985313" y="1271643"/>
            <a:ext cx="5535767" cy="11430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eaLnBrk="1" hangingPunct="1">
              <a:spcBef>
                <a:spcPct val="0"/>
              </a:spcBef>
              <a:buNone/>
              <a:defRPr/>
            </a:pPr>
            <a:r>
              <a:rPr lang="en-US" sz="1867" b="1" dirty="0">
                <a:solidFill>
                  <a:prstClr val="black"/>
                </a:solidFill>
                <a:latin typeface="Arial"/>
              </a:rPr>
              <a:t>State Hydraulics Engineer</a:t>
            </a:r>
          </a:p>
          <a:p>
            <a:pPr marL="0" indent="0" defTabSz="1219170" eaLnBrk="1" hangingPunct="1">
              <a:spcBef>
                <a:spcPct val="0"/>
              </a:spcBef>
              <a:buNone/>
              <a:defRPr/>
            </a:pPr>
            <a:r>
              <a:rPr lang="en-US" sz="1467" b="1" dirty="0">
                <a:solidFill>
                  <a:prstClr val="black">
                    <a:lumMod val="65000"/>
                    <a:lumOff val="35000"/>
                  </a:prstClr>
                </a:solidFill>
                <a:latin typeface="Arial"/>
              </a:rPr>
              <a:t>HQ Development Division</a:t>
            </a:r>
          </a:p>
          <a:p>
            <a:pPr marL="0" indent="0" defTabSz="1219170" eaLnBrk="1" hangingPunct="1">
              <a:spcBef>
                <a:spcPct val="0"/>
              </a:spcBef>
              <a:buNone/>
              <a:defRPr/>
            </a:pPr>
            <a:r>
              <a:rPr lang="en-US" sz="1467" b="1" dirty="0">
                <a:solidFill>
                  <a:prstClr val="black">
                    <a:lumMod val="65000"/>
                    <a:lumOff val="35000"/>
                  </a:prstClr>
                </a:solidFill>
                <a:latin typeface="Arial"/>
              </a:rPr>
              <a:t>WSDOT</a:t>
            </a:r>
          </a:p>
        </p:txBody>
      </p:sp>
      <p:grpSp>
        <p:nvGrpSpPr>
          <p:cNvPr id="12" name="Group 11">
            <a:extLst>
              <a:ext uri="{FF2B5EF4-FFF2-40B4-BE49-F238E27FC236}">
                <a16:creationId xmlns:a16="http://schemas.microsoft.com/office/drawing/2014/main" id="{92B102BA-746A-4E0B-9CAA-B95223E85E01}"/>
              </a:ext>
            </a:extLst>
          </p:cNvPr>
          <p:cNvGrpSpPr/>
          <p:nvPr/>
        </p:nvGrpSpPr>
        <p:grpSpPr>
          <a:xfrm>
            <a:off x="576490" y="4525393"/>
            <a:ext cx="769695" cy="774991"/>
            <a:chOff x="821649" y="1476156"/>
            <a:chExt cx="807258" cy="812813"/>
          </a:xfrm>
        </p:grpSpPr>
        <p:sp>
          <p:nvSpPr>
            <p:cNvPr id="13" name="Oval 12">
              <a:extLst>
                <a:ext uri="{FF2B5EF4-FFF2-40B4-BE49-F238E27FC236}">
                  <a16:creationId xmlns:a16="http://schemas.microsoft.com/office/drawing/2014/main" id="{31FA3E2D-47CB-4BF4-9521-0926A4D01BD3}"/>
                </a:ext>
              </a:extLst>
            </p:cNvPr>
            <p:cNvSpPr/>
            <p:nvPr/>
          </p:nvSpPr>
          <p:spPr>
            <a:xfrm rot="16200000">
              <a:off x="818871" y="1478934"/>
              <a:ext cx="812813" cy="807258"/>
            </a:xfrm>
            <a:prstGeom prst="ellipse">
              <a:avLst/>
            </a:prstGeom>
            <a:solidFill>
              <a:srgbClr val="007A6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14" name="Graphic 13" descr="Briefcase with solid fill">
              <a:extLst>
                <a:ext uri="{FF2B5EF4-FFF2-40B4-BE49-F238E27FC236}">
                  <a16:creationId xmlns:a16="http://schemas.microsoft.com/office/drawing/2014/main" id="{C805E9AF-ECDB-40AD-950F-5AEDCC6A22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23568" y="1580855"/>
              <a:ext cx="603413" cy="603413"/>
            </a:xfrm>
            <a:prstGeom prst="rect">
              <a:avLst/>
            </a:prstGeom>
          </p:spPr>
        </p:pic>
      </p:grpSp>
      <p:grpSp>
        <p:nvGrpSpPr>
          <p:cNvPr id="25" name="Group 24">
            <a:extLst>
              <a:ext uri="{FF2B5EF4-FFF2-40B4-BE49-F238E27FC236}">
                <a16:creationId xmlns:a16="http://schemas.microsoft.com/office/drawing/2014/main" id="{EC1235A6-476D-4A2A-9A2E-99CCB2B6B662}"/>
              </a:ext>
            </a:extLst>
          </p:cNvPr>
          <p:cNvGrpSpPr/>
          <p:nvPr/>
        </p:nvGrpSpPr>
        <p:grpSpPr>
          <a:xfrm>
            <a:off x="4326374" y="4628687"/>
            <a:ext cx="769695" cy="774991"/>
            <a:chOff x="326226" y="3589910"/>
            <a:chExt cx="577271" cy="581243"/>
          </a:xfrm>
        </p:grpSpPr>
        <p:sp>
          <p:nvSpPr>
            <p:cNvPr id="16" name="Oval 15">
              <a:extLst>
                <a:ext uri="{FF2B5EF4-FFF2-40B4-BE49-F238E27FC236}">
                  <a16:creationId xmlns:a16="http://schemas.microsoft.com/office/drawing/2014/main" id="{563A415D-C4B9-4BE8-A50F-6EE2B527C257}"/>
                </a:ext>
              </a:extLst>
            </p:cNvPr>
            <p:cNvSpPr/>
            <p:nvPr/>
          </p:nvSpPr>
          <p:spPr>
            <a:xfrm rot="16200000">
              <a:off x="324240" y="3591896"/>
              <a:ext cx="581243" cy="577271"/>
            </a:xfrm>
            <a:prstGeom prst="ellipse">
              <a:avLst/>
            </a:prstGeom>
            <a:solidFill>
              <a:srgbClr val="007A6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17" name="Graphic 16" descr="Graduation cap with solid fill">
              <a:extLst>
                <a:ext uri="{FF2B5EF4-FFF2-40B4-BE49-F238E27FC236}">
                  <a16:creationId xmlns:a16="http://schemas.microsoft.com/office/drawing/2014/main" id="{531D5624-4D16-4293-AE25-2F07768C7D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9110" y="3664780"/>
              <a:ext cx="431501" cy="431501"/>
            </a:xfrm>
            <a:prstGeom prst="rect">
              <a:avLst/>
            </a:prstGeom>
          </p:spPr>
        </p:pic>
      </p:grpSp>
      <p:grpSp>
        <p:nvGrpSpPr>
          <p:cNvPr id="18" name="Group 17">
            <a:extLst>
              <a:ext uri="{FF2B5EF4-FFF2-40B4-BE49-F238E27FC236}">
                <a16:creationId xmlns:a16="http://schemas.microsoft.com/office/drawing/2014/main" id="{6194C95C-3086-4666-BAC6-DF3A9545F37B}"/>
              </a:ext>
            </a:extLst>
          </p:cNvPr>
          <p:cNvGrpSpPr/>
          <p:nvPr/>
        </p:nvGrpSpPr>
        <p:grpSpPr>
          <a:xfrm>
            <a:off x="8308979" y="4622835"/>
            <a:ext cx="769695" cy="774991"/>
            <a:chOff x="821647" y="1476156"/>
            <a:chExt cx="807258" cy="812813"/>
          </a:xfrm>
        </p:grpSpPr>
        <p:sp>
          <p:nvSpPr>
            <p:cNvPr id="19" name="Oval 18">
              <a:extLst>
                <a:ext uri="{FF2B5EF4-FFF2-40B4-BE49-F238E27FC236}">
                  <a16:creationId xmlns:a16="http://schemas.microsoft.com/office/drawing/2014/main" id="{05D0122B-5C5D-4C94-9FBF-B0B9027177E8}"/>
                </a:ext>
              </a:extLst>
            </p:cNvPr>
            <p:cNvSpPr/>
            <p:nvPr/>
          </p:nvSpPr>
          <p:spPr>
            <a:xfrm rot="16200000">
              <a:off x="818869" y="1478934"/>
              <a:ext cx="812813" cy="807258"/>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20" name="Graphic 19" descr="Juggler with solid fill">
              <a:extLst>
                <a:ext uri="{FF2B5EF4-FFF2-40B4-BE49-F238E27FC236}">
                  <a16:creationId xmlns:a16="http://schemas.microsoft.com/office/drawing/2014/main" id="{8702D06E-CBD6-4877-B3B5-C5F06E097C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23568" y="1580855"/>
              <a:ext cx="603413" cy="603413"/>
            </a:xfrm>
            <a:prstGeom prst="rect">
              <a:avLst/>
            </a:prstGeom>
          </p:spPr>
        </p:pic>
      </p:grpSp>
      <p:grpSp>
        <p:nvGrpSpPr>
          <p:cNvPr id="26" name="Group 25">
            <a:extLst>
              <a:ext uri="{FF2B5EF4-FFF2-40B4-BE49-F238E27FC236}">
                <a16:creationId xmlns:a16="http://schemas.microsoft.com/office/drawing/2014/main" id="{5EA9EC37-2314-4C78-B32D-D4E62769AD75}"/>
              </a:ext>
            </a:extLst>
          </p:cNvPr>
          <p:cNvGrpSpPr/>
          <p:nvPr/>
        </p:nvGrpSpPr>
        <p:grpSpPr>
          <a:xfrm>
            <a:off x="751521" y="2925414"/>
            <a:ext cx="769695" cy="774991"/>
            <a:chOff x="326230" y="2091784"/>
            <a:chExt cx="577271" cy="581243"/>
          </a:xfrm>
        </p:grpSpPr>
        <p:sp>
          <p:nvSpPr>
            <p:cNvPr id="23" name="Oval 22">
              <a:extLst>
                <a:ext uri="{FF2B5EF4-FFF2-40B4-BE49-F238E27FC236}">
                  <a16:creationId xmlns:a16="http://schemas.microsoft.com/office/drawing/2014/main" id="{0117CD8D-08F3-47FC-83D5-F544D463F9B8}"/>
                </a:ext>
              </a:extLst>
            </p:cNvPr>
            <p:cNvSpPr/>
            <p:nvPr/>
          </p:nvSpPr>
          <p:spPr>
            <a:xfrm rot="16200000">
              <a:off x="324244" y="2093770"/>
              <a:ext cx="581243" cy="577271"/>
            </a:xfrm>
            <a:prstGeom prst="ellipse">
              <a:avLst/>
            </a:prstGeom>
            <a:solidFill>
              <a:srgbClr val="4040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latin typeface="Arial"/>
              </a:endParaRPr>
            </a:p>
          </p:txBody>
        </p:sp>
        <p:pic>
          <p:nvPicPr>
            <p:cNvPr id="24" name="Graphic 23" descr="Clipboard Checked with solid fill">
              <a:extLst>
                <a:ext uri="{FF2B5EF4-FFF2-40B4-BE49-F238E27FC236}">
                  <a16:creationId xmlns:a16="http://schemas.microsoft.com/office/drawing/2014/main" id="{1DC2025D-1B71-4804-ABA7-17DB39431F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99114" y="2166654"/>
              <a:ext cx="431501" cy="431501"/>
            </a:xfrm>
            <a:prstGeom prst="rect">
              <a:avLst/>
            </a:prstGeom>
          </p:spPr>
        </p:pic>
      </p:grpSp>
      <p:sp>
        <p:nvSpPr>
          <p:cNvPr id="4" name="TextBox 3">
            <a:extLst>
              <a:ext uri="{FF2B5EF4-FFF2-40B4-BE49-F238E27FC236}">
                <a16:creationId xmlns:a16="http://schemas.microsoft.com/office/drawing/2014/main" id="{C800351E-2B4F-4AC5-A7D5-325AE3304D3A}"/>
              </a:ext>
            </a:extLst>
          </p:cNvPr>
          <p:cNvSpPr txBox="1"/>
          <p:nvPr/>
        </p:nvSpPr>
        <p:spPr>
          <a:xfrm>
            <a:off x="319949" y="3692447"/>
            <a:ext cx="1552656" cy="318100"/>
          </a:xfrm>
          <a:prstGeom prst="rect">
            <a:avLst/>
          </a:prstGeom>
          <a:noFill/>
        </p:spPr>
        <p:txBody>
          <a:bodyPr wrap="square" rtlCol="0">
            <a:spAutoFit/>
          </a:bodyPr>
          <a:lstStyle/>
          <a:p>
            <a:pPr defTabSz="1219170" fontAlgn="base">
              <a:spcBef>
                <a:spcPct val="0"/>
              </a:spcBef>
              <a:spcAft>
                <a:spcPct val="0"/>
              </a:spcAft>
            </a:pPr>
            <a:r>
              <a:rPr lang="en-US" sz="1467" b="1" dirty="0">
                <a:solidFill>
                  <a:prstClr val="black">
                    <a:lumMod val="75000"/>
                    <a:lumOff val="25000"/>
                  </a:prstClr>
                </a:solidFill>
                <a:latin typeface="Arial" charset="0"/>
              </a:rPr>
              <a:t>Current Duties</a:t>
            </a:r>
          </a:p>
        </p:txBody>
      </p:sp>
      <p:sp>
        <p:nvSpPr>
          <p:cNvPr id="21" name="TextBox 20">
            <a:extLst>
              <a:ext uri="{FF2B5EF4-FFF2-40B4-BE49-F238E27FC236}">
                <a16:creationId xmlns:a16="http://schemas.microsoft.com/office/drawing/2014/main" id="{4FDD9E0D-4F79-42BB-8FA1-9BF016EF91EE}"/>
              </a:ext>
            </a:extLst>
          </p:cNvPr>
          <p:cNvSpPr txBox="1"/>
          <p:nvPr/>
        </p:nvSpPr>
        <p:spPr>
          <a:xfrm>
            <a:off x="1825449" y="3023019"/>
            <a:ext cx="2500923" cy="995401"/>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Hydraulics Section</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Hydrology Section</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Stormwater Section</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Fish Passage Section</a:t>
            </a:r>
          </a:p>
        </p:txBody>
      </p:sp>
      <p:sp>
        <p:nvSpPr>
          <p:cNvPr id="22" name="TextBox 21">
            <a:extLst>
              <a:ext uri="{FF2B5EF4-FFF2-40B4-BE49-F238E27FC236}">
                <a16:creationId xmlns:a16="http://schemas.microsoft.com/office/drawing/2014/main" id="{C32E21AA-1FA1-4EF7-B3F9-EC6F8AE804FB}"/>
              </a:ext>
            </a:extLst>
          </p:cNvPr>
          <p:cNvSpPr txBox="1"/>
          <p:nvPr/>
        </p:nvSpPr>
        <p:spPr>
          <a:xfrm>
            <a:off x="4203835" y="5432532"/>
            <a:ext cx="1552656" cy="318100"/>
          </a:xfrm>
          <a:prstGeom prst="rect">
            <a:avLst/>
          </a:prstGeom>
          <a:noFill/>
        </p:spPr>
        <p:txBody>
          <a:bodyPr wrap="square" rtlCol="0">
            <a:spAutoFit/>
          </a:bodyPr>
          <a:lstStyle/>
          <a:p>
            <a:pPr defTabSz="1219170" fontAlgn="base">
              <a:spcBef>
                <a:spcPct val="0"/>
              </a:spcBef>
              <a:spcAft>
                <a:spcPct val="0"/>
              </a:spcAft>
            </a:pPr>
            <a:r>
              <a:rPr lang="en-US" sz="1467" b="1" dirty="0">
                <a:solidFill>
                  <a:srgbClr val="1B6C49"/>
                </a:solidFill>
                <a:latin typeface="Arial" charset="0"/>
              </a:rPr>
              <a:t>Education</a:t>
            </a:r>
          </a:p>
        </p:txBody>
      </p:sp>
      <p:sp>
        <p:nvSpPr>
          <p:cNvPr id="27" name="TextBox 26">
            <a:extLst>
              <a:ext uri="{FF2B5EF4-FFF2-40B4-BE49-F238E27FC236}">
                <a16:creationId xmlns:a16="http://schemas.microsoft.com/office/drawing/2014/main" id="{FDFD7E91-23DD-40A5-865D-3E986B349047}"/>
              </a:ext>
            </a:extLst>
          </p:cNvPr>
          <p:cNvSpPr txBox="1"/>
          <p:nvPr/>
        </p:nvSpPr>
        <p:spPr>
          <a:xfrm>
            <a:off x="5183665" y="4804229"/>
            <a:ext cx="2946887" cy="318100"/>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B.S. Civil Engineering (WSU)</a:t>
            </a:r>
          </a:p>
        </p:txBody>
      </p:sp>
      <p:sp>
        <p:nvSpPr>
          <p:cNvPr id="28" name="TextBox 27">
            <a:extLst>
              <a:ext uri="{FF2B5EF4-FFF2-40B4-BE49-F238E27FC236}">
                <a16:creationId xmlns:a16="http://schemas.microsoft.com/office/drawing/2014/main" id="{5C63F2F9-C0A0-4B0F-BBB8-4A69F172FB94}"/>
              </a:ext>
            </a:extLst>
          </p:cNvPr>
          <p:cNvSpPr txBox="1"/>
          <p:nvPr/>
        </p:nvSpPr>
        <p:spPr>
          <a:xfrm>
            <a:off x="144919" y="5408215"/>
            <a:ext cx="1715551" cy="543867"/>
          </a:xfrm>
          <a:prstGeom prst="rect">
            <a:avLst/>
          </a:prstGeom>
          <a:noFill/>
        </p:spPr>
        <p:txBody>
          <a:bodyPr wrap="square" rtlCol="0">
            <a:spAutoFit/>
          </a:bodyPr>
          <a:lstStyle/>
          <a:p>
            <a:pPr algn="ctr" defTabSz="1219170" fontAlgn="base">
              <a:spcBef>
                <a:spcPct val="0"/>
              </a:spcBef>
              <a:spcAft>
                <a:spcPct val="0"/>
              </a:spcAft>
            </a:pPr>
            <a:r>
              <a:rPr lang="en-US" sz="1467" b="1" dirty="0">
                <a:solidFill>
                  <a:srgbClr val="1B6C49"/>
                </a:solidFill>
                <a:latin typeface="Arial" charset="0"/>
              </a:rPr>
              <a:t>Background and Experience</a:t>
            </a:r>
          </a:p>
        </p:txBody>
      </p:sp>
      <p:sp>
        <p:nvSpPr>
          <p:cNvPr id="29" name="TextBox 28">
            <a:extLst>
              <a:ext uri="{FF2B5EF4-FFF2-40B4-BE49-F238E27FC236}">
                <a16:creationId xmlns:a16="http://schemas.microsoft.com/office/drawing/2014/main" id="{60040ADB-0F92-49E2-9639-B1F781D5F0A6}"/>
              </a:ext>
            </a:extLst>
          </p:cNvPr>
          <p:cNvSpPr txBox="1"/>
          <p:nvPr/>
        </p:nvSpPr>
        <p:spPr>
          <a:xfrm>
            <a:off x="1628303" y="4727245"/>
            <a:ext cx="2500923" cy="1446935"/>
          </a:xfrm>
          <a:prstGeom prst="rect">
            <a:avLst/>
          </a:prstGeom>
          <a:noFill/>
        </p:spPr>
        <p:txBody>
          <a:bodyPr wrap="square" lIns="91440" tIns="45720" rIns="91440" bIns="45720" rtlCol="0" anchor="t">
            <a:spAutoFit/>
          </a:bodyPr>
          <a:lstStyle/>
          <a:p>
            <a:pPr marL="227965" indent="-227965" defTabSz="1219170" fontAlgn="base">
              <a:spcBef>
                <a:spcPct val="0"/>
              </a:spcBef>
              <a:spcAft>
                <a:spcPct val="0"/>
              </a:spcAft>
              <a:buFont typeface="Arial" panose="020B0604020202020204" pitchFamily="34" charset="0"/>
              <a:buChar char="•"/>
              <a:defRPr/>
            </a:pPr>
            <a:r>
              <a:rPr lang="en-US" sz="1450" dirty="0">
                <a:solidFill>
                  <a:prstClr val="black"/>
                </a:solidFill>
                <a:latin typeface="Arial"/>
              </a:rPr>
              <a:t>24 years at WSDOT</a:t>
            </a:r>
            <a:endParaRPr lang="en-US" sz="1450" dirty="0">
              <a:solidFill>
                <a:prstClr val="black"/>
              </a:solidFill>
            </a:endParaRPr>
          </a:p>
          <a:p>
            <a:pPr marL="227965" indent="-227965"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Construction Management</a:t>
            </a:r>
            <a:endParaRPr lang="en-US" sz="1467" dirty="0">
              <a:solidFill>
                <a:prstClr val="black"/>
              </a:solidFill>
              <a:latin typeface="Arial"/>
              <a:cs typeface="Arial"/>
            </a:endParaRPr>
          </a:p>
          <a:p>
            <a:pPr marL="227965" indent="-227965"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Transportation Engineer</a:t>
            </a:r>
            <a:endParaRPr lang="en-US" sz="1467" dirty="0">
              <a:solidFill>
                <a:prstClr val="black"/>
              </a:solidFill>
              <a:latin typeface="Arial"/>
              <a:cs typeface="Arial"/>
            </a:endParaRPr>
          </a:p>
          <a:p>
            <a:pPr marL="227965" indent="-227965"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Hydraulics Engineer</a:t>
            </a:r>
            <a:endParaRPr lang="en-US" sz="1467" dirty="0">
              <a:solidFill>
                <a:prstClr val="black"/>
              </a:solidFill>
              <a:latin typeface="Arial"/>
              <a:cs typeface="Arial"/>
            </a:endParaRPr>
          </a:p>
          <a:p>
            <a:pPr defTabSz="1219170" fontAlgn="base">
              <a:spcBef>
                <a:spcPct val="0"/>
              </a:spcBef>
              <a:spcAft>
                <a:spcPct val="0"/>
              </a:spcAft>
              <a:defRPr/>
            </a:pPr>
            <a:endParaRPr lang="en-US" sz="1467" dirty="0">
              <a:solidFill>
                <a:prstClr val="black"/>
              </a:solidFill>
              <a:highlight>
                <a:srgbClr val="FFFF00"/>
              </a:highlight>
              <a:latin typeface="Arial"/>
            </a:endParaRPr>
          </a:p>
        </p:txBody>
      </p:sp>
      <p:sp>
        <p:nvSpPr>
          <p:cNvPr id="30" name="TextBox 29">
            <a:extLst>
              <a:ext uri="{FF2B5EF4-FFF2-40B4-BE49-F238E27FC236}">
                <a16:creationId xmlns:a16="http://schemas.microsoft.com/office/drawing/2014/main" id="{06E3C8FD-4B35-4D9A-8795-7A5532B8B332}"/>
              </a:ext>
            </a:extLst>
          </p:cNvPr>
          <p:cNvSpPr txBox="1"/>
          <p:nvPr/>
        </p:nvSpPr>
        <p:spPr>
          <a:xfrm>
            <a:off x="8205161" y="5460482"/>
            <a:ext cx="1552656" cy="543867"/>
          </a:xfrm>
          <a:prstGeom prst="rect">
            <a:avLst/>
          </a:prstGeom>
          <a:noFill/>
        </p:spPr>
        <p:txBody>
          <a:bodyPr wrap="square" rtlCol="0">
            <a:spAutoFit/>
          </a:bodyPr>
          <a:lstStyle/>
          <a:p>
            <a:pPr defTabSz="1219170" fontAlgn="base">
              <a:spcBef>
                <a:spcPct val="0"/>
              </a:spcBef>
              <a:spcAft>
                <a:spcPct val="0"/>
              </a:spcAft>
            </a:pPr>
            <a:r>
              <a:rPr lang="en-US" sz="1467" b="1" dirty="0">
                <a:solidFill>
                  <a:prstClr val="black">
                    <a:lumMod val="75000"/>
                    <a:lumOff val="25000"/>
                  </a:prstClr>
                </a:solidFill>
                <a:latin typeface="Arial" charset="0"/>
              </a:rPr>
              <a:t>Personal Interests</a:t>
            </a:r>
          </a:p>
        </p:txBody>
      </p:sp>
      <p:sp>
        <p:nvSpPr>
          <p:cNvPr id="31" name="TextBox 30">
            <a:extLst>
              <a:ext uri="{FF2B5EF4-FFF2-40B4-BE49-F238E27FC236}">
                <a16:creationId xmlns:a16="http://schemas.microsoft.com/office/drawing/2014/main" id="{12E901E7-DA78-4474-A929-25C49B195729}"/>
              </a:ext>
            </a:extLst>
          </p:cNvPr>
          <p:cNvSpPr txBox="1"/>
          <p:nvPr/>
        </p:nvSpPr>
        <p:spPr>
          <a:xfrm>
            <a:off x="9166267" y="4862722"/>
            <a:ext cx="2500923" cy="995401"/>
          </a:xfrm>
          <a:prstGeom prst="rect">
            <a:avLst/>
          </a:prstGeom>
          <a:noFill/>
        </p:spPr>
        <p:txBody>
          <a:bodyPr wrap="square" rtlCol="0">
            <a:spAutoFit/>
          </a:bodyPr>
          <a:lstStyle/>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2 teenagers</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1 college kid</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Lots of House Projects</a:t>
            </a:r>
          </a:p>
          <a:p>
            <a:pPr marL="228594" indent="-228594" defTabSz="1219170" fontAlgn="base">
              <a:spcBef>
                <a:spcPct val="0"/>
              </a:spcBef>
              <a:spcAft>
                <a:spcPct val="0"/>
              </a:spcAft>
              <a:buFont typeface="Arial" panose="020B0604020202020204" pitchFamily="34" charset="0"/>
              <a:buChar char="•"/>
              <a:defRPr/>
            </a:pPr>
            <a:r>
              <a:rPr lang="en-US" sz="1467" dirty="0">
                <a:solidFill>
                  <a:prstClr val="black"/>
                </a:solidFill>
                <a:latin typeface="Arial"/>
              </a:rPr>
              <a:t>Large extended family</a:t>
            </a:r>
          </a:p>
        </p:txBody>
      </p:sp>
      <p:pic>
        <p:nvPicPr>
          <p:cNvPr id="1026" name="Picture 2">
            <a:extLst>
              <a:ext uri="{FF2B5EF4-FFF2-40B4-BE49-F238E27FC236}">
                <a16:creationId xmlns:a16="http://schemas.microsoft.com/office/drawing/2014/main" id="{9D9A5C38-0D0B-473C-8C58-C238DB6D9B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4323" y="385683"/>
            <a:ext cx="5172132" cy="387910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030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463808" y="261312"/>
            <a:ext cx="11885126" cy="98646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2 – Hydraulic Impacts from Undersized Culverts to Larger Fish Passable Structures</a:t>
            </a:r>
          </a:p>
        </p:txBody>
      </p:sp>
      <p:pic>
        <p:nvPicPr>
          <p:cNvPr id="5" name="Picture 4">
            <a:extLst>
              <a:ext uri="{FF2B5EF4-FFF2-40B4-BE49-F238E27FC236}">
                <a16:creationId xmlns:a16="http://schemas.microsoft.com/office/drawing/2014/main" id="{4A9D54B9-8995-0716-FAD7-A7DE7AE3BEFB}"/>
              </a:ext>
            </a:extLst>
          </p:cNvPr>
          <p:cNvPicPr>
            <a:picLocks noChangeAspect="1"/>
          </p:cNvPicPr>
          <p:nvPr/>
        </p:nvPicPr>
        <p:blipFill>
          <a:blip r:embed="rId3"/>
          <a:stretch>
            <a:fillRect/>
          </a:stretch>
        </p:blipFill>
        <p:spPr>
          <a:xfrm>
            <a:off x="723652" y="1485698"/>
            <a:ext cx="4312817" cy="3524452"/>
          </a:xfrm>
          <a:prstGeom prst="rect">
            <a:avLst/>
          </a:prstGeom>
        </p:spPr>
      </p:pic>
      <p:pic>
        <p:nvPicPr>
          <p:cNvPr id="7" name="Picture 6">
            <a:extLst>
              <a:ext uri="{FF2B5EF4-FFF2-40B4-BE49-F238E27FC236}">
                <a16:creationId xmlns:a16="http://schemas.microsoft.com/office/drawing/2014/main" id="{E88AF03E-94F6-0740-20DA-DF351E67D786}"/>
              </a:ext>
            </a:extLst>
          </p:cNvPr>
          <p:cNvPicPr>
            <a:picLocks noChangeAspect="1"/>
          </p:cNvPicPr>
          <p:nvPr/>
        </p:nvPicPr>
        <p:blipFill>
          <a:blip r:embed="rId4"/>
          <a:stretch>
            <a:fillRect/>
          </a:stretch>
        </p:blipFill>
        <p:spPr>
          <a:xfrm>
            <a:off x="5211111" y="1129553"/>
            <a:ext cx="6180790" cy="5149877"/>
          </a:xfrm>
          <a:prstGeom prst="rect">
            <a:avLst/>
          </a:prstGeom>
        </p:spPr>
      </p:pic>
      <p:sp>
        <p:nvSpPr>
          <p:cNvPr id="2" name="TextBox 1">
            <a:extLst>
              <a:ext uri="{FF2B5EF4-FFF2-40B4-BE49-F238E27FC236}">
                <a16:creationId xmlns:a16="http://schemas.microsoft.com/office/drawing/2014/main" id="{2515453D-2DA0-5EE4-50FA-5B13B8AECBCB}"/>
              </a:ext>
            </a:extLst>
          </p:cNvPr>
          <p:cNvSpPr txBox="1"/>
          <p:nvPr/>
        </p:nvSpPr>
        <p:spPr>
          <a:xfrm flipH="1">
            <a:off x="3426374" y="5940876"/>
            <a:ext cx="2837793" cy="338554"/>
          </a:xfrm>
          <a:prstGeom prst="rect">
            <a:avLst/>
          </a:prstGeom>
          <a:noFill/>
        </p:spPr>
        <p:txBody>
          <a:bodyPr wrap="square" rtlCol="0">
            <a:spAutoFit/>
          </a:bodyPr>
          <a:lstStyle/>
          <a:p>
            <a:r>
              <a:rPr lang="en-US" sz="1600" dirty="0"/>
              <a:t>(Source: Anchor)</a:t>
            </a:r>
          </a:p>
        </p:txBody>
      </p:sp>
    </p:spTree>
    <p:extLst>
      <p:ext uri="{BB962C8B-B14F-4D97-AF65-F5344CB8AC3E}">
        <p14:creationId xmlns:p14="http://schemas.microsoft.com/office/powerpoint/2010/main" val="2207375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3 – Interpretation of Local Code</a:t>
            </a:r>
          </a:p>
        </p:txBody>
      </p:sp>
      <p:pic>
        <p:nvPicPr>
          <p:cNvPr id="3" name="Picture 2">
            <a:extLst>
              <a:ext uri="{FF2B5EF4-FFF2-40B4-BE49-F238E27FC236}">
                <a16:creationId xmlns:a16="http://schemas.microsoft.com/office/drawing/2014/main" id="{BEF9B796-907E-43F3-5977-468CD81BC069}"/>
              </a:ext>
            </a:extLst>
          </p:cNvPr>
          <p:cNvPicPr>
            <a:picLocks noChangeAspect="1"/>
          </p:cNvPicPr>
          <p:nvPr/>
        </p:nvPicPr>
        <p:blipFill>
          <a:blip r:embed="rId3"/>
          <a:stretch>
            <a:fillRect/>
          </a:stretch>
        </p:blipFill>
        <p:spPr>
          <a:xfrm>
            <a:off x="436280" y="847725"/>
            <a:ext cx="5467931" cy="4102647"/>
          </a:xfrm>
          <a:prstGeom prst="rect">
            <a:avLst/>
          </a:prstGeom>
        </p:spPr>
      </p:pic>
      <p:pic>
        <p:nvPicPr>
          <p:cNvPr id="7" name="Picture 6">
            <a:extLst>
              <a:ext uri="{FF2B5EF4-FFF2-40B4-BE49-F238E27FC236}">
                <a16:creationId xmlns:a16="http://schemas.microsoft.com/office/drawing/2014/main" id="{3091E4CB-112F-E204-65FA-C6AC9AADB36D}"/>
              </a:ext>
            </a:extLst>
          </p:cNvPr>
          <p:cNvPicPr>
            <a:picLocks noChangeAspect="1"/>
          </p:cNvPicPr>
          <p:nvPr/>
        </p:nvPicPr>
        <p:blipFill>
          <a:blip r:embed="rId4"/>
          <a:stretch>
            <a:fillRect/>
          </a:stretch>
        </p:blipFill>
        <p:spPr>
          <a:xfrm rot="7620000">
            <a:off x="6420545" y="1739246"/>
            <a:ext cx="5508774" cy="3559322"/>
          </a:xfrm>
          <a:prstGeom prst="rect">
            <a:avLst/>
          </a:prstGeom>
        </p:spPr>
      </p:pic>
      <p:sp>
        <p:nvSpPr>
          <p:cNvPr id="2" name="TextBox 1">
            <a:extLst>
              <a:ext uri="{FF2B5EF4-FFF2-40B4-BE49-F238E27FC236}">
                <a16:creationId xmlns:a16="http://schemas.microsoft.com/office/drawing/2014/main" id="{9A9FAE91-3237-B161-B169-05F61EC6DD7C}"/>
              </a:ext>
            </a:extLst>
          </p:cNvPr>
          <p:cNvSpPr txBox="1"/>
          <p:nvPr/>
        </p:nvSpPr>
        <p:spPr>
          <a:xfrm flipH="1">
            <a:off x="9639818" y="6077836"/>
            <a:ext cx="2837793" cy="338554"/>
          </a:xfrm>
          <a:prstGeom prst="rect">
            <a:avLst/>
          </a:prstGeom>
          <a:noFill/>
        </p:spPr>
        <p:txBody>
          <a:bodyPr wrap="square" rtlCol="0">
            <a:spAutoFit/>
          </a:bodyPr>
          <a:lstStyle/>
          <a:p>
            <a:r>
              <a:rPr lang="en-US" sz="1600" dirty="0"/>
              <a:t>(Source: WSDOT)</a:t>
            </a:r>
          </a:p>
        </p:txBody>
      </p:sp>
    </p:spTree>
    <p:extLst>
      <p:ext uri="{BB962C8B-B14F-4D97-AF65-F5344CB8AC3E}">
        <p14:creationId xmlns:p14="http://schemas.microsoft.com/office/powerpoint/2010/main" val="133901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3 – Interpretation of Local Code</a:t>
            </a:r>
          </a:p>
        </p:txBody>
      </p:sp>
      <p:pic>
        <p:nvPicPr>
          <p:cNvPr id="4" name="Picture 3">
            <a:extLst>
              <a:ext uri="{FF2B5EF4-FFF2-40B4-BE49-F238E27FC236}">
                <a16:creationId xmlns:a16="http://schemas.microsoft.com/office/drawing/2014/main" id="{FB96CB0A-CD09-E2E0-4A1D-5C69F8B0A89D}"/>
              </a:ext>
            </a:extLst>
          </p:cNvPr>
          <p:cNvPicPr>
            <a:picLocks noChangeAspect="1"/>
          </p:cNvPicPr>
          <p:nvPr/>
        </p:nvPicPr>
        <p:blipFill>
          <a:blip r:embed="rId3"/>
          <a:stretch>
            <a:fillRect/>
          </a:stretch>
        </p:blipFill>
        <p:spPr>
          <a:xfrm>
            <a:off x="222293" y="987973"/>
            <a:ext cx="5783980" cy="3394842"/>
          </a:xfrm>
          <a:prstGeom prst="rect">
            <a:avLst/>
          </a:prstGeom>
        </p:spPr>
      </p:pic>
      <p:pic>
        <p:nvPicPr>
          <p:cNvPr id="5" name="Picture 4">
            <a:extLst>
              <a:ext uri="{FF2B5EF4-FFF2-40B4-BE49-F238E27FC236}">
                <a16:creationId xmlns:a16="http://schemas.microsoft.com/office/drawing/2014/main" id="{F806B9A3-6D8A-6E65-39E0-81178B631B19}"/>
              </a:ext>
            </a:extLst>
          </p:cNvPr>
          <p:cNvPicPr>
            <a:picLocks noChangeAspect="1"/>
          </p:cNvPicPr>
          <p:nvPr/>
        </p:nvPicPr>
        <p:blipFill>
          <a:blip r:embed="rId4"/>
          <a:stretch>
            <a:fillRect/>
          </a:stretch>
        </p:blipFill>
        <p:spPr>
          <a:xfrm>
            <a:off x="5435423" y="1887176"/>
            <a:ext cx="6276423" cy="3683876"/>
          </a:xfrm>
          <a:prstGeom prst="rect">
            <a:avLst/>
          </a:prstGeom>
        </p:spPr>
      </p:pic>
      <p:sp>
        <p:nvSpPr>
          <p:cNvPr id="2" name="TextBox 1">
            <a:extLst>
              <a:ext uri="{FF2B5EF4-FFF2-40B4-BE49-F238E27FC236}">
                <a16:creationId xmlns:a16="http://schemas.microsoft.com/office/drawing/2014/main" id="{4BB8CD1F-5CE6-CF77-D083-36475B814CCB}"/>
              </a:ext>
            </a:extLst>
          </p:cNvPr>
          <p:cNvSpPr txBox="1"/>
          <p:nvPr/>
        </p:nvSpPr>
        <p:spPr>
          <a:xfrm flipH="1">
            <a:off x="9639818" y="6077836"/>
            <a:ext cx="2837793" cy="338554"/>
          </a:xfrm>
          <a:prstGeom prst="rect">
            <a:avLst/>
          </a:prstGeom>
          <a:noFill/>
        </p:spPr>
        <p:txBody>
          <a:bodyPr wrap="square" rtlCol="0">
            <a:spAutoFit/>
          </a:bodyPr>
          <a:lstStyle/>
          <a:p>
            <a:r>
              <a:rPr lang="en-US" sz="1600" dirty="0"/>
              <a:t>(Source: </a:t>
            </a:r>
            <a:r>
              <a:rPr lang="en-US" sz="1600" dirty="0" err="1"/>
              <a:t>GeoEngineers</a:t>
            </a:r>
            <a:r>
              <a:rPr lang="en-US" sz="1600" dirty="0"/>
              <a:t>)</a:t>
            </a:r>
          </a:p>
        </p:txBody>
      </p:sp>
    </p:spTree>
    <p:extLst>
      <p:ext uri="{BB962C8B-B14F-4D97-AF65-F5344CB8AC3E}">
        <p14:creationId xmlns:p14="http://schemas.microsoft.com/office/powerpoint/2010/main" val="2255951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3 – Interpretation of Local Code</a:t>
            </a:r>
          </a:p>
        </p:txBody>
      </p:sp>
      <p:pic>
        <p:nvPicPr>
          <p:cNvPr id="3" name="Picture 2">
            <a:extLst>
              <a:ext uri="{FF2B5EF4-FFF2-40B4-BE49-F238E27FC236}">
                <a16:creationId xmlns:a16="http://schemas.microsoft.com/office/drawing/2014/main" id="{63411C13-7C44-22C7-2448-C159C2DEF18D}"/>
              </a:ext>
            </a:extLst>
          </p:cNvPr>
          <p:cNvPicPr>
            <a:picLocks noChangeAspect="1"/>
          </p:cNvPicPr>
          <p:nvPr/>
        </p:nvPicPr>
        <p:blipFill>
          <a:blip r:embed="rId3"/>
          <a:stretch>
            <a:fillRect/>
          </a:stretch>
        </p:blipFill>
        <p:spPr>
          <a:xfrm>
            <a:off x="484597" y="626426"/>
            <a:ext cx="7544188" cy="1358970"/>
          </a:xfrm>
          <a:prstGeom prst="rect">
            <a:avLst/>
          </a:prstGeom>
        </p:spPr>
      </p:pic>
      <p:pic>
        <p:nvPicPr>
          <p:cNvPr id="6" name="Picture 5">
            <a:extLst>
              <a:ext uri="{FF2B5EF4-FFF2-40B4-BE49-F238E27FC236}">
                <a16:creationId xmlns:a16="http://schemas.microsoft.com/office/drawing/2014/main" id="{E79BE844-A4A8-698F-3EE9-E163A20F90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51978" y="1691066"/>
            <a:ext cx="8497111" cy="4981823"/>
          </a:xfrm>
          <a:prstGeom prst="rect">
            <a:avLst/>
          </a:prstGeom>
          <a:ln>
            <a:solidFill>
              <a:schemeClr val="tx1"/>
            </a:solidFill>
          </a:ln>
        </p:spPr>
      </p:pic>
      <p:sp>
        <p:nvSpPr>
          <p:cNvPr id="2" name="TextBox 1">
            <a:extLst>
              <a:ext uri="{FF2B5EF4-FFF2-40B4-BE49-F238E27FC236}">
                <a16:creationId xmlns:a16="http://schemas.microsoft.com/office/drawing/2014/main" id="{811D6899-BECA-EE67-A1B2-8BB516B47965}"/>
              </a:ext>
            </a:extLst>
          </p:cNvPr>
          <p:cNvSpPr txBox="1"/>
          <p:nvPr/>
        </p:nvSpPr>
        <p:spPr>
          <a:xfrm flipH="1">
            <a:off x="0" y="6062297"/>
            <a:ext cx="3266885" cy="338554"/>
          </a:xfrm>
          <a:prstGeom prst="rect">
            <a:avLst/>
          </a:prstGeom>
          <a:noFill/>
        </p:spPr>
        <p:txBody>
          <a:bodyPr wrap="square" rtlCol="0">
            <a:spAutoFit/>
          </a:bodyPr>
          <a:lstStyle/>
          <a:p>
            <a:r>
              <a:rPr lang="en-US" sz="1600" dirty="0"/>
              <a:t>(</a:t>
            </a:r>
            <a:r>
              <a:rPr lang="en-US" sz="1400" dirty="0"/>
              <a:t>Figure Source: </a:t>
            </a:r>
            <a:r>
              <a:rPr lang="en-US" sz="1400" dirty="0" err="1"/>
              <a:t>GeoEngineers</a:t>
            </a:r>
            <a:r>
              <a:rPr lang="en-US" sz="1600" dirty="0"/>
              <a:t>)</a:t>
            </a:r>
          </a:p>
        </p:txBody>
      </p:sp>
    </p:spTree>
    <p:extLst>
      <p:ext uri="{BB962C8B-B14F-4D97-AF65-F5344CB8AC3E}">
        <p14:creationId xmlns:p14="http://schemas.microsoft.com/office/powerpoint/2010/main" val="2082564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4 – Incomplete SFHA</a:t>
            </a:r>
          </a:p>
        </p:txBody>
      </p:sp>
      <p:pic>
        <p:nvPicPr>
          <p:cNvPr id="4" name="Picture 3">
            <a:extLst>
              <a:ext uri="{FF2B5EF4-FFF2-40B4-BE49-F238E27FC236}">
                <a16:creationId xmlns:a16="http://schemas.microsoft.com/office/drawing/2014/main" id="{E3A33E5E-D4A1-F1B9-8405-820FE7DFFCD0}"/>
              </a:ext>
            </a:extLst>
          </p:cNvPr>
          <p:cNvPicPr>
            <a:picLocks noChangeAspect="1"/>
          </p:cNvPicPr>
          <p:nvPr/>
        </p:nvPicPr>
        <p:blipFill>
          <a:blip r:embed="rId3"/>
          <a:stretch>
            <a:fillRect/>
          </a:stretch>
        </p:blipFill>
        <p:spPr>
          <a:xfrm>
            <a:off x="1883767" y="640536"/>
            <a:ext cx="8310243" cy="5896897"/>
          </a:xfrm>
          <a:prstGeom prst="rect">
            <a:avLst/>
          </a:prstGeom>
        </p:spPr>
      </p:pic>
      <p:sp>
        <p:nvSpPr>
          <p:cNvPr id="2" name="TextBox 1">
            <a:extLst>
              <a:ext uri="{FF2B5EF4-FFF2-40B4-BE49-F238E27FC236}">
                <a16:creationId xmlns:a16="http://schemas.microsoft.com/office/drawing/2014/main" id="{72DFE278-E081-2951-A684-F724EB0777D8}"/>
              </a:ext>
            </a:extLst>
          </p:cNvPr>
          <p:cNvSpPr txBox="1"/>
          <p:nvPr/>
        </p:nvSpPr>
        <p:spPr>
          <a:xfrm flipH="1">
            <a:off x="-105104" y="6048187"/>
            <a:ext cx="3266885" cy="338554"/>
          </a:xfrm>
          <a:prstGeom prst="rect">
            <a:avLst/>
          </a:prstGeom>
          <a:noFill/>
        </p:spPr>
        <p:txBody>
          <a:bodyPr wrap="square" rtlCol="0">
            <a:spAutoFit/>
          </a:bodyPr>
          <a:lstStyle/>
          <a:p>
            <a:r>
              <a:rPr lang="en-US" sz="1600" dirty="0"/>
              <a:t>(</a:t>
            </a:r>
            <a:r>
              <a:rPr lang="en-US" sz="1400" dirty="0"/>
              <a:t>Figure Source: WSDOT</a:t>
            </a:r>
            <a:r>
              <a:rPr lang="en-US" sz="1600" dirty="0"/>
              <a:t>)</a:t>
            </a:r>
          </a:p>
        </p:txBody>
      </p:sp>
    </p:spTree>
    <p:extLst>
      <p:ext uri="{BB962C8B-B14F-4D97-AF65-F5344CB8AC3E}">
        <p14:creationId xmlns:p14="http://schemas.microsoft.com/office/powerpoint/2010/main" val="80414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4 – Incomplete SFHA</a:t>
            </a:r>
          </a:p>
        </p:txBody>
      </p:sp>
      <p:pic>
        <p:nvPicPr>
          <p:cNvPr id="2" name="Picture Placeholder 10" descr="A map of a city&#10;&#10;Description automatically generated">
            <a:extLst>
              <a:ext uri="{FF2B5EF4-FFF2-40B4-BE49-F238E27FC236}">
                <a16:creationId xmlns:a16="http://schemas.microsoft.com/office/drawing/2014/main" id="{667E1BFE-851C-573A-48D2-33C2007BE2D4}"/>
              </a:ext>
            </a:extLst>
          </p:cNvPr>
          <p:cNvPicPr>
            <a:picLocks noChangeAspect="1"/>
          </p:cNvPicPr>
          <p:nvPr/>
        </p:nvPicPr>
        <p:blipFill rotWithShape="1">
          <a:blip r:embed="rId3"/>
          <a:srcRect l="6018" r="5795" b="1"/>
          <a:stretch/>
        </p:blipFill>
        <p:spPr>
          <a:xfrm>
            <a:off x="1282404" y="781707"/>
            <a:ext cx="9627192" cy="5294585"/>
          </a:xfrm>
          <a:prstGeom prst="rect">
            <a:avLst/>
          </a:prstGeom>
          <a:noFill/>
        </p:spPr>
      </p:pic>
    </p:spTree>
    <p:extLst>
      <p:ext uri="{BB962C8B-B14F-4D97-AF65-F5344CB8AC3E}">
        <p14:creationId xmlns:p14="http://schemas.microsoft.com/office/powerpoint/2010/main" val="1396806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5 – Higher Local Standards</a:t>
            </a:r>
          </a:p>
        </p:txBody>
      </p:sp>
      <p:pic>
        <p:nvPicPr>
          <p:cNvPr id="3" name="Picture 2">
            <a:extLst>
              <a:ext uri="{FF2B5EF4-FFF2-40B4-BE49-F238E27FC236}">
                <a16:creationId xmlns:a16="http://schemas.microsoft.com/office/drawing/2014/main" id="{A76EE434-3246-7033-650D-B106A7EC0763}"/>
              </a:ext>
            </a:extLst>
          </p:cNvPr>
          <p:cNvPicPr>
            <a:picLocks noChangeAspect="1"/>
          </p:cNvPicPr>
          <p:nvPr/>
        </p:nvPicPr>
        <p:blipFill>
          <a:blip r:embed="rId3"/>
          <a:stretch>
            <a:fillRect/>
          </a:stretch>
        </p:blipFill>
        <p:spPr>
          <a:xfrm>
            <a:off x="515007" y="809297"/>
            <a:ext cx="10420912" cy="4843360"/>
          </a:xfrm>
          <a:prstGeom prst="rect">
            <a:avLst/>
          </a:prstGeom>
        </p:spPr>
      </p:pic>
    </p:spTree>
    <p:extLst>
      <p:ext uri="{BB962C8B-B14F-4D97-AF65-F5344CB8AC3E}">
        <p14:creationId xmlns:p14="http://schemas.microsoft.com/office/powerpoint/2010/main" val="724065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5 – Higher Local Standards</a:t>
            </a:r>
          </a:p>
        </p:txBody>
      </p:sp>
      <p:pic>
        <p:nvPicPr>
          <p:cNvPr id="4" name="Picture 3">
            <a:extLst>
              <a:ext uri="{FF2B5EF4-FFF2-40B4-BE49-F238E27FC236}">
                <a16:creationId xmlns:a16="http://schemas.microsoft.com/office/drawing/2014/main" id="{01B3776B-3BB2-F622-BD3B-5431E0BE1D19}"/>
              </a:ext>
            </a:extLst>
          </p:cNvPr>
          <p:cNvPicPr>
            <a:picLocks noChangeAspect="1"/>
          </p:cNvPicPr>
          <p:nvPr/>
        </p:nvPicPr>
        <p:blipFill>
          <a:blip r:embed="rId3"/>
          <a:stretch>
            <a:fillRect/>
          </a:stretch>
        </p:blipFill>
        <p:spPr>
          <a:xfrm>
            <a:off x="536157" y="985109"/>
            <a:ext cx="11348969" cy="4887781"/>
          </a:xfrm>
          <a:prstGeom prst="rect">
            <a:avLst/>
          </a:prstGeom>
        </p:spPr>
      </p:pic>
    </p:spTree>
    <p:extLst>
      <p:ext uri="{BB962C8B-B14F-4D97-AF65-F5344CB8AC3E}">
        <p14:creationId xmlns:p14="http://schemas.microsoft.com/office/powerpoint/2010/main" val="1213001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5 – Higher Local Standards</a:t>
            </a:r>
          </a:p>
        </p:txBody>
      </p:sp>
      <p:pic>
        <p:nvPicPr>
          <p:cNvPr id="5" name="Picture 4">
            <a:extLst>
              <a:ext uri="{FF2B5EF4-FFF2-40B4-BE49-F238E27FC236}">
                <a16:creationId xmlns:a16="http://schemas.microsoft.com/office/drawing/2014/main" id="{AF594749-2D1C-99E0-4028-1B09DBF07E16}"/>
              </a:ext>
            </a:extLst>
          </p:cNvPr>
          <p:cNvPicPr>
            <a:picLocks noChangeAspect="1"/>
          </p:cNvPicPr>
          <p:nvPr/>
        </p:nvPicPr>
        <p:blipFill>
          <a:blip r:embed="rId3"/>
          <a:stretch>
            <a:fillRect/>
          </a:stretch>
        </p:blipFill>
        <p:spPr>
          <a:xfrm>
            <a:off x="816233" y="1103404"/>
            <a:ext cx="8657507" cy="2722361"/>
          </a:xfrm>
          <a:prstGeom prst="rect">
            <a:avLst/>
          </a:prstGeom>
        </p:spPr>
      </p:pic>
    </p:spTree>
    <p:extLst>
      <p:ext uri="{BB962C8B-B14F-4D97-AF65-F5344CB8AC3E}">
        <p14:creationId xmlns:p14="http://schemas.microsoft.com/office/powerpoint/2010/main" val="49104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80F2EA-F9FA-4440-A44D-6EF2C68FA5AE}"/>
              </a:ext>
            </a:extLst>
          </p:cNvPr>
          <p:cNvSpPr txBox="1">
            <a:spLocks/>
          </p:cNvSpPr>
          <p:nvPr/>
        </p:nvSpPr>
        <p:spPr>
          <a:xfrm>
            <a:off x="816233" y="185111"/>
            <a:ext cx="11885126" cy="190232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a:lstStyle>
          <a:p>
            <a:pPr algn="l" defTabSz="609585"/>
            <a:r>
              <a:rPr lang="en-US" sz="2800" b="1" dirty="0">
                <a:solidFill>
                  <a:srgbClr val="1D7D5B"/>
                </a:solidFill>
                <a:latin typeface="Arial Black"/>
                <a:cs typeface="Arial Black"/>
              </a:rPr>
              <a:t>Challenge 5 – Higher Local Standards</a:t>
            </a:r>
          </a:p>
        </p:txBody>
      </p:sp>
      <p:pic>
        <p:nvPicPr>
          <p:cNvPr id="3" name="Picture 2">
            <a:extLst>
              <a:ext uri="{FF2B5EF4-FFF2-40B4-BE49-F238E27FC236}">
                <a16:creationId xmlns:a16="http://schemas.microsoft.com/office/drawing/2014/main" id="{227C6776-C2A7-0D1A-17C5-C2BDC7731D9A}"/>
              </a:ext>
            </a:extLst>
          </p:cNvPr>
          <p:cNvPicPr>
            <a:picLocks noChangeAspect="1"/>
          </p:cNvPicPr>
          <p:nvPr/>
        </p:nvPicPr>
        <p:blipFill>
          <a:blip r:embed="rId3"/>
          <a:stretch>
            <a:fillRect/>
          </a:stretch>
        </p:blipFill>
        <p:spPr>
          <a:xfrm>
            <a:off x="816233" y="947745"/>
            <a:ext cx="10278824" cy="3635341"/>
          </a:xfrm>
          <a:prstGeom prst="rect">
            <a:avLst/>
          </a:prstGeom>
        </p:spPr>
      </p:pic>
    </p:spTree>
    <p:extLst>
      <p:ext uri="{BB962C8B-B14F-4D97-AF65-F5344CB8AC3E}">
        <p14:creationId xmlns:p14="http://schemas.microsoft.com/office/powerpoint/2010/main" val="65314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B651-5A7C-4116-9655-9E80A921925E}"/>
              </a:ext>
            </a:extLst>
          </p:cNvPr>
          <p:cNvSpPr>
            <a:spLocks noGrp="1"/>
          </p:cNvSpPr>
          <p:nvPr>
            <p:ph type="title"/>
          </p:nvPr>
        </p:nvSpPr>
        <p:spPr/>
        <p:txBody>
          <a:bodyPr/>
          <a:lstStyle/>
          <a:p>
            <a:r>
              <a:rPr lang="en-US" dirty="0"/>
              <a:t>Fish Passage Program Overview </a:t>
            </a:r>
          </a:p>
        </p:txBody>
      </p:sp>
      <p:sp>
        <p:nvSpPr>
          <p:cNvPr id="3" name="Content Placeholder 2">
            <a:extLst>
              <a:ext uri="{FF2B5EF4-FFF2-40B4-BE49-F238E27FC236}">
                <a16:creationId xmlns:a16="http://schemas.microsoft.com/office/drawing/2014/main" id="{B7A4EAD1-3B97-4565-98DA-4D560AAC2141}"/>
              </a:ext>
            </a:extLst>
          </p:cNvPr>
          <p:cNvSpPr>
            <a:spLocks noGrp="1"/>
          </p:cNvSpPr>
          <p:nvPr>
            <p:ph idx="1"/>
          </p:nvPr>
        </p:nvSpPr>
        <p:spPr/>
        <p:txBody>
          <a:bodyPr lIns="91440" tIns="45720" rIns="91440" bIns="45720" anchor="t"/>
          <a:lstStyle/>
          <a:p>
            <a:pPr marL="410845" lvl="1" indent="0" eaLnBrk="1" fontAlgn="auto" hangingPunct="1">
              <a:spcAft>
                <a:spcPts val="0"/>
              </a:spcAft>
              <a:buClr>
                <a:schemeClr val="tx1"/>
              </a:buClr>
              <a:buNone/>
              <a:defRPr/>
            </a:pPr>
            <a:r>
              <a:rPr lang="en-US" sz="2600" dirty="0">
                <a:latin typeface="+mj-lt"/>
              </a:rPr>
              <a:t>The scope of the project statewide-Washington’s Highways:</a:t>
            </a:r>
            <a:endParaRPr lang="en-US"/>
          </a:p>
          <a:p>
            <a:pPr marL="410845" lvl="1" indent="0" eaLnBrk="1" fontAlgn="auto" hangingPunct="1">
              <a:spcAft>
                <a:spcPts val="0"/>
              </a:spcAft>
              <a:buClr>
                <a:schemeClr val="tx1"/>
              </a:buClr>
              <a:buNone/>
              <a:defRPr/>
            </a:pPr>
            <a:endParaRPr lang="en-US" sz="2600" dirty="0">
              <a:latin typeface="+mj-lt"/>
              <a:cs typeface="Arial"/>
            </a:endParaRPr>
          </a:p>
          <a:p>
            <a:pPr marL="410845" lvl="1" indent="0" eaLnBrk="1" fontAlgn="auto" hangingPunct="1">
              <a:spcAft>
                <a:spcPts val="0"/>
              </a:spcAft>
              <a:buClr>
                <a:schemeClr val="tx1"/>
              </a:buClr>
              <a:buNone/>
              <a:defRPr/>
            </a:pPr>
            <a:r>
              <a:rPr lang="en-US" sz="2600" dirty="0">
                <a:latin typeface="+mj-lt"/>
              </a:rPr>
              <a:t>7,000 + mile long highway system</a:t>
            </a:r>
            <a:endParaRPr lang="en-US" sz="2600" dirty="0">
              <a:latin typeface="+mj-lt"/>
              <a:cs typeface="Arial"/>
            </a:endParaRPr>
          </a:p>
          <a:p>
            <a:pPr marL="410845" lvl="1" indent="0" eaLnBrk="1" fontAlgn="auto" hangingPunct="1">
              <a:spcAft>
                <a:spcPts val="0"/>
              </a:spcAft>
              <a:buClr>
                <a:schemeClr val="tx1"/>
              </a:buClr>
              <a:buNone/>
              <a:defRPr/>
            </a:pPr>
            <a:r>
              <a:rPr lang="en-US" sz="2600" dirty="0">
                <a:latin typeface="+mj-lt"/>
              </a:rPr>
              <a:t>4,017 + fish bearing stream crossings</a:t>
            </a:r>
            <a:endParaRPr lang="en-US" sz="2600" dirty="0">
              <a:latin typeface="+mj-lt"/>
              <a:cs typeface="Arial"/>
            </a:endParaRPr>
          </a:p>
          <a:p>
            <a:pPr marL="410845" lvl="1" indent="0" eaLnBrk="1" fontAlgn="auto" hangingPunct="1">
              <a:spcAft>
                <a:spcPts val="0"/>
              </a:spcAft>
              <a:buClr>
                <a:schemeClr val="tx1"/>
              </a:buClr>
              <a:buNone/>
              <a:defRPr/>
            </a:pPr>
            <a:r>
              <a:rPr lang="en-US" sz="2600" dirty="0">
                <a:latin typeface="+mj-lt"/>
              </a:rPr>
              <a:t>Approx. 2000 barrier culverts statewide</a:t>
            </a:r>
            <a:endParaRPr lang="en-US" sz="2600" dirty="0">
              <a:latin typeface="+mj-lt"/>
              <a:cs typeface="Arial"/>
            </a:endParaRPr>
          </a:p>
          <a:p>
            <a:pPr marL="410845" lvl="1" indent="0" eaLnBrk="1" fontAlgn="auto" hangingPunct="1">
              <a:spcAft>
                <a:spcPts val="0"/>
              </a:spcAft>
              <a:buClr>
                <a:schemeClr val="tx1"/>
              </a:buClr>
              <a:buNone/>
              <a:defRPr/>
            </a:pPr>
            <a:r>
              <a:rPr lang="en-US" sz="2600" dirty="0">
                <a:latin typeface="+mj-lt"/>
              </a:rPr>
              <a:t>Approx. 1500 with significant habitat</a:t>
            </a:r>
            <a:endParaRPr lang="en-US" sz="2600" dirty="0">
              <a:latin typeface="+mj-lt"/>
              <a:cs typeface="Arial"/>
            </a:endParaRPr>
          </a:p>
          <a:p>
            <a:pPr marL="810895" lvl="2" indent="0" eaLnBrk="1" fontAlgn="auto" hangingPunct="1">
              <a:spcAft>
                <a:spcPts val="0"/>
              </a:spcAft>
              <a:buClr>
                <a:schemeClr val="tx1"/>
              </a:buClr>
              <a:buNone/>
              <a:defRPr/>
            </a:pPr>
            <a:r>
              <a:rPr lang="en-US" sz="2200" dirty="0">
                <a:latin typeface="+mj-lt"/>
              </a:rPr>
              <a:t>				(&gt;</a:t>
            </a:r>
            <a:r>
              <a:rPr lang="en-US" sz="2200" i="1" dirty="0">
                <a:latin typeface="+mj-lt"/>
              </a:rPr>
              <a:t>200 meters upstream</a:t>
            </a:r>
            <a:r>
              <a:rPr lang="en-US" sz="2200" dirty="0">
                <a:latin typeface="+mj-lt"/>
              </a:rPr>
              <a:t>) </a:t>
            </a:r>
            <a:endParaRPr lang="en-US" dirty="0">
              <a:cs typeface="Arial"/>
            </a:endParaRPr>
          </a:p>
        </p:txBody>
      </p:sp>
      <p:sp>
        <p:nvSpPr>
          <p:cNvPr id="4" name="Slide Number Placeholder 3">
            <a:extLst>
              <a:ext uri="{FF2B5EF4-FFF2-40B4-BE49-F238E27FC236}">
                <a16:creationId xmlns:a16="http://schemas.microsoft.com/office/drawing/2014/main" id="{FBAA783C-E2C1-4DCA-9BFA-0E43A224FB6C}"/>
              </a:ext>
            </a:extLst>
          </p:cNvPr>
          <p:cNvSpPr>
            <a:spLocks noGrp="1"/>
          </p:cNvSpPr>
          <p:nvPr>
            <p:ph type="sldNum" sz="quarter" idx="12"/>
          </p:nvPr>
        </p:nvSpPr>
        <p:spPr/>
        <p:txBody>
          <a:bodyPr/>
          <a:lstStyle/>
          <a:p>
            <a:pPr defTabSz="1219170" fontAlgn="base">
              <a:spcBef>
                <a:spcPct val="0"/>
              </a:spcBef>
              <a:spcAft>
                <a:spcPct val="0"/>
              </a:spcAft>
              <a:defRPr/>
            </a:pPr>
            <a:fld id="{07A1B390-8C00-49C7-BEED-470B249615B6}" type="slidenum">
              <a:rPr lang="en-US">
                <a:solidFill>
                  <a:prstClr val="white"/>
                </a:solidFill>
                <a:latin typeface="Arial" charset="0"/>
              </a:rPr>
              <a:pPr defTabSz="1219170" fontAlgn="base">
                <a:spcBef>
                  <a:spcPct val="0"/>
                </a:spcBef>
                <a:spcAft>
                  <a:spcPct val="0"/>
                </a:spcAft>
                <a:defRPr/>
              </a:pPr>
              <a:t>3</a:t>
            </a:fld>
            <a:endParaRPr lang="en-US" dirty="0">
              <a:solidFill>
                <a:prstClr val="white"/>
              </a:solidFill>
              <a:latin typeface="Arial" charset="0"/>
            </a:endParaRPr>
          </a:p>
        </p:txBody>
      </p:sp>
      <p:pic>
        <p:nvPicPr>
          <p:cNvPr id="5" name="Picture 4">
            <a:extLst>
              <a:ext uri="{FF2B5EF4-FFF2-40B4-BE49-F238E27FC236}">
                <a16:creationId xmlns:a16="http://schemas.microsoft.com/office/drawing/2014/main" id="{164685B6-4581-426B-92A2-E203BBEADE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1311" y="2612340"/>
            <a:ext cx="4685915" cy="3513825"/>
          </a:xfrm>
          <a:prstGeom prst="rect">
            <a:avLst/>
          </a:prstGeom>
          <a:noFill/>
          <a:ln w="9525">
            <a:solidFill>
              <a:srgbClr val="A2C8A5"/>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85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water, outdoor, river&#10;&#10;Description automatically generated">
            <a:extLst>
              <a:ext uri="{FF2B5EF4-FFF2-40B4-BE49-F238E27FC236}">
                <a16:creationId xmlns:a16="http://schemas.microsoft.com/office/drawing/2014/main" id="{ED13299D-5E8C-4A2D-BAFB-3E9AA4AC6CDC}"/>
              </a:ext>
            </a:extLst>
          </p:cNvPr>
          <p:cNvPicPr>
            <a:picLocks noChangeAspect="1"/>
          </p:cNvPicPr>
          <p:nvPr/>
        </p:nvPicPr>
        <p:blipFill rotWithShape="1">
          <a:blip r:embed="rId3">
            <a:extLst>
              <a:ext uri="{28A0092B-C50C-407E-A947-70E740481C1C}">
                <a14:useLocalDpi xmlns:a14="http://schemas.microsoft.com/office/drawing/2010/main" val="0"/>
              </a:ext>
            </a:extLst>
          </a:blip>
          <a:srcRect l="16016" r="3230"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Picture 5" descr="A group of people climbing a stone wall&#10;&#10;Description automatically generated with low confidence">
            <a:extLst>
              <a:ext uri="{FF2B5EF4-FFF2-40B4-BE49-F238E27FC236}">
                <a16:creationId xmlns:a16="http://schemas.microsoft.com/office/drawing/2014/main" id="{F9673478-9818-427A-86B5-5F5A74C20A63}"/>
              </a:ext>
            </a:extLst>
          </p:cNvPr>
          <p:cNvPicPr>
            <a:picLocks noChangeAspect="1"/>
          </p:cNvPicPr>
          <p:nvPr/>
        </p:nvPicPr>
        <p:blipFill rotWithShape="1">
          <a:blip r:embed="rId4">
            <a:extLst>
              <a:ext uri="{28A0092B-C50C-407E-A947-70E740481C1C}">
                <a14:useLocalDpi xmlns:a14="http://schemas.microsoft.com/office/drawing/2010/main" val="0"/>
              </a:ext>
            </a:extLst>
          </a:blip>
          <a:srcRect t="23071" b="14979"/>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3" name="Picture 2" descr="A dirt road with trees on either side of it&#10;&#10;Description automatically generated with low confidence">
            <a:extLst>
              <a:ext uri="{FF2B5EF4-FFF2-40B4-BE49-F238E27FC236}">
                <a16:creationId xmlns:a16="http://schemas.microsoft.com/office/drawing/2014/main" id="{1ACAF849-CC78-47F7-927C-ACB62B05B840}"/>
              </a:ext>
            </a:extLst>
          </p:cNvPr>
          <p:cNvPicPr>
            <a:picLocks noChangeAspect="1"/>
          </p:cNvPicPr>
          <p:nvPr/>
        </p:nvPicPr>
        <p:blipFill rotWithShape="1">
          <a:blip r:embed="rId5">
            <a:extLst>
              <a:ext uri="{28A0092B-C50C-407E-A947-70E740481C1C}">
                <a14:useLocalDpi xmlns:a14="http://schemas.microsoft.com/office/drawing/2010/main" val="0"/>
              </a:ext>
            </a:extLst>
          </a:blip>
          <a:srcRect l="28443" r="38004"/>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8" name="Title 1">
            <a:extLst>
              <a:ext uri="{FF2B5EF4-FFF2-40B4-BE49-F238E27FC236}">
                <a16:creationId xmlns:a16="http://schemas.microsoft.com/office/drawing/2014/main" id="{B4289F16-E17A-4B43-B780-2B1763C796CD}"/>
              </a:ext>
            </a:extLst>
          </p:cNvPr>
          <p:cNvSpPr txBox="1">
            <a:spLocks/>
          </p:cNvSpPr>
          <p:nvPr/>
        </p:nvSpPr>
        <p:spPr>
          <a:xfrm>
            <a:off x="448548" y="2512902"/>
            <a:ext cx="5020056" cy="1568552"/>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5400" b="1" kern="1200" dirty="0">
                <a:solidFill>
                  <a:schemeClr val="tx1"/>
                </a:solidFill>
                <a:latin typeface="+mj-lt"/>
                <a:ea typeface="+mj-ea"/>
                <a:cs typeface="+mj-cs"/>
              </a:rPr>
              <a:t>Questions</a:t>
            </a:r>
          </a:p>
        </p:txBody>
      </p:sp>
      <p:sp>
        <p:nvSpPr>
          <p:cNvPr id="2" name="Title 1">
            <a:extLst>
              <a:ext uri="{FF2B5EF4-FFF2-40B4-BE49-F238E27FC236}">
                <a16:creationId xmlns:a16="http://schemas.microsoft.com/office/drawing/2014/main" id="{B40559B7-80EC-09DF-9B1C-F579CF0445A9}"/>
              </a:ext>
            </a:extLst>
          </p:cNvPr>
          <p:cNvSpPr txBox="1">
            <a:spLocks/>
          </p:cNvSpPr>
          <p:nvPr/>
        </p:nvSpPr>
        <p:spPr>
          <a:xfrm>
            <a:off x="428279" y="491533"/>
            <a:ext cx="5020056" cy="1641704"/>
          </a:xfrm>
          <a:prstGeom prst="rect">
            <a:avLst/>
          </a:prstGeom>
          <a:solidFill>
            <a:schemeClr val="bg1"/>
          </a:solidFill>
        </p:spPr>
        <p:txBody>
          <a:bodyPr vert="horz" lIns="91440" tIns="45720" rIns="91440" bIns="45720" rtlCol="0" anchor="b">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5400" b="1" kern="1200" dirty="0">
                <a:solidFill>
                  <a:schemeClr val="tx1"/>
                </a:solidFill>
                <a:latin typeface="+mj-lt"/>
                <a:ea typeface="+mj-ea"/>
                <a:cs typeface="+mj-cs"/>
              </a:rPr>
              <a:t>Acknowledgement:</a:t>
            </a:r>
          </a:p>
          <a:p>
            <a:pPr algn="l" defTabSz="914400">
              <a:lnSpc>
                <a:spcPct val="90000"/>
              </a:lnSpc>
              <a:spcAft>
                <a:spcPts val="600"/>
              </a:spcAft>
            </a:pPr>
            <a:endParaRPr lang="en-US" sz="5400" b="1" kern="1200" dirty="0">
              <a:solidFill>
                <a:schemeClr val="tx1"/>
              </a:solidFill>
              <a:latin typeface="+mj-lt"/>
              <a:ea typeface="+mj-ea"/>
              <a:cs typeface="+mj-cs"/>
            </a:endParaRPr>
          </a:p>
          <a:p>
            <a:pPr algn="l" defTabSz="914400">
              <a:lnSpc>
                <a:spcPct val="90000"/>
              </a:lnSpc>
              <a:spcAft>
                <a:spcPts val="600"/>
              </a:spcAft>
            </a:pPr>
            <a:r>
              <a:rPr lang="en-US" sz="5400" b="1" kern="1200" dirty="0">
                <a:solidFill>
                  <a:schemeClr val="tx1"/>
                </a:solidFill>
                <a:latin typeface="+mj-lt"/>
                <a:ea typeface="+mj-ea"/>
                <a:cs typeface="+mj-cs"/>
              </a:rPr>
              <a:t>WSDOT HQ Hydraulics</a:t>
            </a:r>
          </a:p>
          <a:p>
            <a:pPr algn="l" defTabSz="914400">
              <a:lnSpc>
                <a:spcPct val="90000"/>
              </a:lnSpc>
              <a:spcAft>
                <a:spcPts val="600"/>
              </a:spcAft>
            </a:pPr>
            <a:r>
              <a:rPr lang="en-US" sz="5400" b="1" kern="1200" dirty="0">
                <a:solidFill>
                  <a:schemeClr val="tx1"/>
                </a:solidFill>
                <a:latin typeface="+mj-lt"/>
                <a:ea typeface="+mj-ea"/>
                <a:cs typeface="+mj-cs"/>
              </a:rPr>
              <a:t>Northwest Region GEC</a:t>
            </a:r>
          </a:p>
        </p:txBody>
      </p:sp>
      <p:sp>
        <p:nvSpPr>
          <p:cNvPr id="5" name="Title 1">
            <a:extLst>
              <a:ext uri="{FF2B5EF4-FFF2-40B4-BE49-F238E27FC236}">
                <a16:creationId xmlns:a16="http://schemas.microsoft.com/office/drawing/2014/main" id="{AC98E74F-1AC8-36F7-EFE9-A2D409C579AD}"/>
              </a:ext>
            </a:extLst>
          </p:cNvPr>
          <p:cNvSpPr txBox="1">
            <a:spLocks/>
          </p:cNvSpPr>
          <p:nvPr/>
        </p:nvSpPr>
        <p:spPr>
          <a:xfrm>
            <a:off x="488116" y="4422875"/>
            <a:ext cx="5020056" cy="1809441"/>
          </a:xfrm>
          <a:prstGeom prst="rect">
            <a:avLst/>
          </a:prstGeom>
          <a:solidFill>
            <a:schemeClr val="bg1"/>
          </a:solidFill>
        </p:spPr>
        <p:txBody>
          <a:bodyPr vert="horz" lIns="91440" tIns="45720" rIns="91440" bIns="45720" rtlCol="0" anchor="b">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5400" b="1" kern="1200" dirty="0">
                <a:solidFill>
                  <a:schemeClr val="tx1"/>
                </a:solidFill>
                <a:latin typeface="+mj-lt"/>
                <a:ea typeface="+mj-ea"/>
                <a:cs typeface="+mj-cs"/>
              </a:rPr>
              <a:t>Contact:</a:t>
            </a:r>
          </a:p>
          <a:p>
            <a:pPr algn="l" defTabSz="914400">
              <a:lnSpc>
                <a:spcPct val="90000"/>
              </a:lnSpc>
              <a:spcAft>
                <a:spcPts val="600"/>
              </a:spcAft>
            </a:pPr>
            <a:endParaRPr lang="en-US" sz="5400" b="1" kern="1200" dirty="0">
              <a:solidFill>
                <a:schemeClr val="tx1"/>
              </a:solidFill>
              <a:latin typeface="+mj-lt"/>
              <a:ea typeface="+mj-ea"/>
              <a:cs typeface="+mj-cs"/>
            </a:endParaRPr>
          </a:p>
          <a:p>
            <a:pPr algn="l" defTabSz="914400">
              <a:lnSpc>
                <a:spcPct val="90000"/>
              </a:lnSpc>
              <a:spcAft>
                <a:spcPts val="600"/>
              </a:spcAft>
            </a:pPr>
            <a:r>
              <a:rPr lang="en-US" sz="5400" b="1" dirty="0"/>
              <a:t>Julie Heilman		Henry Hu</a:t>
            </a:r>
            <a:endParaRPr lang="en-US" sz="5400" b="1" kern="1200" dirty="0">
              <a:solidFill>
                <a:schemeClr val="tx1"/>
              </a:solidFill>
              <a:latin typeface="+mj-lt"/>
              <a:ea typeface="+mj-ea"/>
              <a:cs typeface="+mj-cs"/>
            </a:endParaRPr>
          </a:p>
          <a:p>
            <a:pPr algn="l" defTabSz="914400">
              <a:lnSpc>
                <a:spcPct val="90000"/>
              </a:lnSpc>
              <a:spcAft>
                <a:spcPts val="600"/>
              </a:spcAft>
            </a:pPr>
            <a:r>
              <a:rPr lang="en-US" sz="5400" b="1" kern="1200" dirty="0">
                <a:solidFill>
                  <a:schemeClr val="tx1"/>
                </a:solidFill>
                <a:latin typeface="+mj-lt"/>
                <a:ea typeface="+mj-ea"/>
                <a:cs typeface="+mj-cs"/>
                <a:hlinkClick r:id="rId6"/>
              </a:rPr>
              <a:t>Julie.heilman@wsdot.wa.gov	hahu@hntb.com</a:t>
            </a:r>
            <a:endParaRPr lang="en-US" sz="5400" b="1" kern="1200" dirty="0">
              <a:solidFill>
                <a:schemeClr val="tx1"/>
              </a:solidFill>
              <a:latin typeface="+mj-lt"/>
              <a:ea typeface="+mj-ea"/>
              <a:cs typeface="+mj-cs"/>
            </a:endParaRPr>
          </a:p>
          <a:p>
            <a:pPr algn="l" defTabSz="914400">
              <a:lnSpc>
                <a:spcPct val="90000"/>
              </a:lnSpc>
              <a:spcAft>
                <a:spcPts val="600"/>
              </a:spcAft>
            </a:pPr>
            <a:r>
              <a:rPr lang="en-US" sz="5400" b="1" kern="1200" dirty="0">
                <a:solidFill>
                  <a:schemeClr val="tx1"/>
                </a:solidFill>
                <a:latin typeface="+mj-lt"/>
                <a:ea typeface="+mj-ea"/>
                <a:cs typeface="+mj-cs"/>
              </a:rPr>
              <a:t>509.969.3223		425.457.9397</a:t>
            </a:r>
          </a:p>
          <a:p>
            <a:pPr algn="l" defTabSz="914400">
              <a:lnSpc>
                <a:spcPct val="90000"/>
              </a:lnSpc>
              <a:spcAft>
                <a:spcPts val="600"/>
              </a:spcAft>
            </a:pPr>
            <a:r>
              <a:rPr lang="en-US" sz="5400" b="1" kern="1200" dirty="0">
                <a:solidFill>
                  <a:schemeClr val="tx1"/>
                </a:solidFill>
                <a:latin typeface="+mj-lt"/>
                <a:ea typeface="+mj-ea"/>
                <a:cs typeface="+mj-cs"/>
              </a:rPr>
              <a:t>WSDOT			HNTB</a:t>
            </a:r>
          </a:p>
          <a:p>
            <a:pPr algn="l" defTabSz="914400">
              <a:lnSpc>
                <a:spcPct val="90000"/>
              </a:lnSpc>
              <a:spcAft>
                <a:spcPts val="600"/>
              </a:spcAft>
            </a:pPr>
            <a:r>
              <a:rPr lang="en-US" sz="5400" b="1" kern="1200" dirty="0">
                <a:solidFill>
                  <a:schemeClr val="tx1"/>
                </a:solidFill>
                <a:latin typeface="+mj-lt"/>
                <a:ea typeface="+mj-ea"/>
                <a:cs typeface="+mj-cs"/>
              </a:rPr>
              <a:t>Olympia, WA		Seattle (Bellevue), WA</a:t>
            </a:r>
          </a:p>
        </p:txBody>
      </p:sp>
    </p:spTree>
    <p:extLst>
      <p:ext uri="{BB962C8B-B14F-4D97-AF65-F5344CB8AC3E}">
        <p14:creationId xmlns:p14="http://schemas.microsoft.com/office/powerpoint/2010/main" val="196635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30D1F-A8C4-4F2E-BE9C-D292A83EE420}"/>
              </a:ext>
            </a:extLst>
          </p:cNvPr>
          <p:cNvSpPr>
            <a:spLocks noGrp="1"/>
          </p:cNvSpPr>
          <p:nvPr>
            <p:ph type="title"/>
          </p:nvPr>
        </p:nvSpPr>
        <p:spPr>
          <a:xfrm>
            <a:off x="324861" y="273051"/>
            <a:ext cx="3480223" cy="2617633"/>
          </a:xfrm>
        </p:spPr>
        <p:txBody>
          <a:bodyPr anchor="b">
            <a:noAutofit/>
          </a:bodyPr>
          <a:lstStyle/>
          <a:p>
            <a:r>
              <a:rPr lang="en-US" sz="4000" dirty="0"/>
              <a:t>WSDOT Fish Passage Barriers</a:t>
            </a:r>
          </a:p>
        </p:txBody>
      </p:sp>
      <p:sp>
        <p:nvSpPr>
          <p:cNvPr id="6" name="TextBox 5">
            <a:extLst>
              <a:ext uri="{FF2B5EF4-FFF2-40B4-BE49-F238E27FC236}">
                <a16:creationId xmlns:a16="http://schemas.microsoft.com/office/drawing/2014/main" id="{7A174174-05F1-4D89-A2F3-E0C9AF7BEEDC}"/>
              </a:ext>
            </a:extLst>
          </p:cNvPr>
          <p:cNvSpPr txBox="1"/>
          <p:nvPr/>
        </p:nvSpPr>
        <p:spPr>
          <a:xfrm>
            <a:off x="324861" y="3221795"/>
            <a:ext cx="2510107" cy="3271081"/>
          </a:xfrm>
          <a:prstGeom prst="rect">
            <a:avLst/>
          </a:prstGeom>
        </p:spPr>
        <p:txBody>
          <a:bodyPr rtlCol="0">
            <a:noAutofit/>
          </a:bodyPr>
          <a:lstStyle/>
          <a:p>
            <a:pPr defTabSz="609585" eaLnBrk="0" fontAlgn="base" hangingPunct="0">
              <a:spcBef>
                <a:spcPct val="20000"/>
              </a:spcBef>
              <a:spcAft>
                <a:spcPct val="0"/>
              </a:spcAft>
            </a:pPr>
            <a:r>
              <a:rPr lang="en-US" sz="2667" dirty="0">
                <a:solidFill>
                  <a:prstClr val="black"/>
                </a:solidFill>
                <a:latin typeface="Arial"/>
              </a:rPr>
              <a:t>Total # of barriers = 2086</a:t>
            </a:r>
          </a:p>
          <a:p>
            <a:pPr defTabSz="609585" eaLnBrk="0" fontAlgn="base" hangingPunct="0">
              <a:spcBef>
                <a:spcPct val="20000"/>
              </a:spcBef>
              <a:spcAft>
                <a:spcPct val="0"/>
              </a:spcAft>
            </a:pPr>
            <a:r>
              <a:rPr lang="en-US" sz="1867" dirty="0">
                <a:solidFill>
                  <a:prstClr val="black"/>
                </a:solidFill>
                <a:latin typeface="Arial"/>
              </a:rPr>
              <a:t>Current as of 2023</a:t>
            </a:r>
          </a:p>
        </p:txBody>
      </p:sp>
      <p:sp>
        <p:nvSpPr>
          <p:cNvPr id="3" name="Slide Number Placeholder 2">
            <a:extLst>
              <a:ext uri="{FF2B5EF4-FFF2-40B4-BE49-F238E27FC236}">
                <a16:creationId xmlns:a16="http://schemas.microsoft.com/office/drawing/2014/main" id="{A065D72D-3F7D-48B8-A680-1723C83E5116}"/>
              </a:ext>
            </a:extLst>
          </p:cNvPr>
          <p:cNvSpPr>
            <a:spLocks noGrp="1"/>
          </p:cNvSpPr>
          <p:nvPr>
            <p:ph type="sldNum" sz="quarter" idx="12"/>
          </p:nvPr>
        </p:nvSpPr>
        <p:spPr>
          <a:xfrm>
            <a:off x="9347200" y="6492876"/>
            <a:ext cx="2844800" cy="365125"/>
          </a:xfrm>
        </p:spPr>
        <p:txBody>
          <a:bodyPr>
            <a:normAutofit/>
          </a:bodyPr>
          <a:lstStyle/>
          <a:p>
            <a:pPr defTabSz="1219170" fontAlgn="base">
              <a:lnSpc>
                <a:spcPct val="90000"/>
              </a:lnSpc>
              <a:spcBef>
                <a:spcPct val="0"/>
              </a:spcBef>
              <a:spcAft>
                <a:spcPts val="800"/>
              </a:spcAft>
              <a:defRPr/>
            </a:pPr>
            <a:fld id="{07A1B390-8C00-49C7-BEED-470B249615B6}" type="slidenum">
              <a:rPr lang="en-US">
                <a:solidFill>
                  <a:prstClr val="white"/>
                </a:solidFill>
                <a:latin typeface="Arial" charset="0"/>
              </a:rPr>
              <a:pPr defTabSz="1219170" fontAlgn="base">
                <a:lnSpc>
                  <a:spcPct val="90000"/>
                </a:lnSpc>
                <a:spcBef>
                  <a:spcPct val="0"/>
                </a:spcBef>
                <a:spcAft>
                  <a:spcPts val="800"/>
                </a:spcAft>
                <a:defRPr/>
              </a:pPr>
              <a:t>4</a:t>
            </a:fld>
            <a:endParaRPr lang="en-US" dirty="0">
              <a:solidFill>
                <a:prstClr val="white"/>
              </a:solidFill>
              <a:latin typeface="Arial" charset="0"/>
            </a:endParaRPr>
          </a:p>
        </p:txBody>
      </p:sp>
      <p:sp>
        <p:nvSpPr>
          <p:cNvPr id="5" name="TextBox 4">
            <a:extLst>
              <a:ext uri="{FF2B5EF4-FFF2-40B4-BE49-F238E27FC236}">
                <a16:creationId xmlns:a16="http://schemas.microsoft.com/office/drawing/2014/main" id="{B5BB29DF-CEE9-4F8B-B4DB-5CC08BDBC5C5}"/>
              </a:ext>
            </a:extLst>
          </p:cNvPr>
          <p:cNvSpPr txBox="1"/>
          <p:nvPr/>
        </p:nvSpPr>
        <p:spPr>
          <a:xfrm>
            <a:off x="7594601" y="1790701"/>
            <a:ext cx="2730500" cy="461665"/>
          </a:xfrm>
          <a:prstGeom prst="rect">
            <a:avLst/>
          </a:prstGeom>
          <a:noFill/>
        </p:spPr>
        <p:txBody>
          <a:bodyPr wrap="square" rtlCol="0">
            <a:spAutoFit/>
          </a:bodyPr>
          <a:lstStyle/>
          <a:p>
            <a:pPr defTabSz="1219170" fontAlgn="base">
              <a:spcBef>
                <a:spcPct val="0"/>
              </a:spcBef>
              <a:spcAft>
                <a:spcPct val="0"/>
              </a:spcAft>
            </a:pPr>
            <a:endParaRPr lang="en-US" sz="2400" dirty="0">
              <a:solidFill>
                <a:prstClr val="black"/>
              </a:solidFill>
              <a:latin typeface="Arial" charset="0"/>
            </a:endParaRPr>
          </a:p>
        </p:txBody>
      </p:sp>
      <p:pic>
        <p:nvPicPr>
          <p:cNvPr id="8" name="Picture 7">
            <a:extLst>
              <a:ext uri="{FF2B5EF4-FFF2-40B4-BE49-F238E27FC236}">
                <a16:creationId xmlns:a16="http://schemas.microsoft.com/office/drawing/2014/main" id="{8CBF8F32-CB93-D863-C1FA-59546778747B}"/>
              </a:ext>
            </a:extLst>
          </p:cNvPr>
          <p:cNvPicPr>
            <a:picLocks noChangeAspect="1"/>
          </p:cNvPicPr>
          <p:nvPr/>
        </p:nvPicPr>
        <p:blipFill>
          <a:blip r:embed="rId3"/>
          <a:stretch>
            <a:fillRect/>
          </a:stretch>
        </p:blipFill>
        <p:spPr>
          <a:xfrm>
            <a:off x="3329494" y="122105"/>
            <a:ext cx="8784212" cy="6085246"/>
          </a:xfrm>
          <a:prstGeom prst="rect">
            <a:avLst/>
          </a:prstGeom>
        </p:spPr>
      </p:pic>
    </p:spTree>
    <p:extLst>
      <p:ext uri="{BB962C8B-B14F-4D97-AF65-F5344CB8AC3E}">
        <p14:creationId xmlns:p14="http://schemas.microsoft.com/office/powerpoint/2010/main" val="8293448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30D1F-A8C4-4F2E-BE9C-D292A83EE420}"/>
              </a:ext>
            </a:extLst>
          </p:cNvPr>
          <p:cNvSpPr>
            <a:spLocks noGrp="1"/>
          </p:cNvSpPr>
          <p:nvPr>
            <p:ph type="title"/>
          </p:nvPr>
        </p:nvSpPr>
        <p:spPr>
          <a:xfrm>
            <a:off x="324862" y="273051"/>
            <a:ext cx="4011084" cy="2010092"/>
          </a:xfrm>
        </p:spPr>
        <p:txBody>
          <a:bodyPr anchor="b">
            <a:noAutofit/>
          </a:bodyPr>
          <a:lstStyle/>
          <a:p>
            <a:r>
              <a:rPr lang="en-US" sz="4000" dirty="0"/>
              <a:t>WSDOT 2030 Fish Passage Delivery Plan</a:t>
            </a:r>
          </a:p>
        </p:txBody>
      </p:sp>
      <p:pic>
        <p:nvPicPr>
          <p:cNvPr id="4" name="Picture 3">
            <a:extLst>
              <a:ext uri="{FF2B5EF4-FFF2-40B4-BE49-F238E27FC236}">
                <a16:creationId xmlns:a16="http://schemas.microsoft.com/office/drawing/2014/main" id="{A16C33D0-AA85-4B0F-8EBA-5995447C9FE5}"/>
              </a:ext>
            </a:extLst>
          </p:cNvPr>
          <p:cNvPicPr>
            <a:picLocks noChangeAspect="1"/>
          </p:cNvPicPr>
          <p:nvPr/>
        </p:nvPicPr>
        <p:blipFill rotWithShape="1">
          <a:blip r:embed="rId3"/>
          <a:srcRect t="5132" b="5019"/>
          <a:stretch/>
        </p:blipFill>
        <p:spPr>
          <a:xfrm>
            <a:off x="5694757" y="502444"/>
            <a:ext cx="6172383" cy="5853113"/>
          </a:xfrm>
          <a:prstGeom prst="rect">
            <a:avLst/>
          </a:prstGeom>
          <a:noFill/>
        </p:spPr>
      </p:pic>
      <p:sp>
        <p:nvSpPr>
          <p:cNvPr id="6" name="TextBox 5">
            <a:extLst>
              <a:ext uri="{FF2B5EF4-FFF2-40B4-BE49-F238E27FC236}">
                <a16:creationId xmlns:a16="http://schemas.microsoft.com/office/drawing/2014/main" id="{7A174174-05F1-4D89-A2F3-E0C9AF7BEEDC}"/>
              </a:ext>
            </a:extLst>
          </p:cNvPr>
          <p:cNvSpPr txBox="1"/>
          <p:nvPr/>
        </p:nvSpPr>
        <p:spPr>
          <a:xfrm>
            <a:off x="324861" y="2595288"/>
            <a:ext cx="5110739" cy="3754629"/>
          </a:xfrm>
          <a:prstGeom prst="rect">
            <a:avLst/>
          </a:prstGeom>
        </p:spPr>
        <p:txBody>
          <a:bodyPr lIns="91440" tIns="45720" rIns="91440" bIns="45720" rtlCol="0" anchor="t">
            <a:noAutofit/>
          </a:bodyPr>
          <a:lstStyle/>
          <a:p>
            <a:pPr defTabSz="609585" eaLnBrk="0" fontAlgn="base" hangingPunct="0">
              <a:spcBef>
                <a:spcPct val="20000"/>
              </a:spcBef>
              <a:spcAft>
                <a:spcPct val="0"/>
              </a:spcAft>
            </a:pPr>
            <a:r>
              <a:rPr lang="en-US" sz="2000" dirty="0">
                <a:solidFill>
                  <a:prstClr val="black"/>
                </a:solidFill>
                <a:latin typeface="Arial"/>
              </a:rPr>
              <a:t>Total # of barriers relevant to the injunction = 989</a:t>
            </a:r>
            <a:endParaRPr lang="en-US" sz="2000" dirty="0">
              <a:solidFill>
                <a:prstClr val="black"/>
              </a:solidFill>
              <a:cs typeface="Arial"/>
            </a:endParaRPr>
          </a:p>
          <a:p>
            <a:pPr defTabSz="609585" eaLnBrk="0" fontAlgn="base" hangingPunct="0">
              <a:spcBef>
                <a:spcPct val="20000"/>
              </a:spcBef>
              <a:spcAft>
                <a:spcPct val="0"/>
              </a:spcAft>
            </a:pPr>
            <a:endParaRPr lang="en-US" sz="2000" dirty="0">
              <a:solidFill>
                <a:prstClr val="black"/>
              </a:solidFill>
              <a:latin typeface="Arial"/>
              <a:cs typeface="Arial"/>
            </a:endParaRPr>
          </a:p>
          <a:p>
            <a:pPr defTabSz="609585">
              <a:spcBef>
                <a:spcPct val="20000"/>
              </a:spcBef>
              <a:spcAft>
                <a:spcPct val="0"/>
              </a:spcAft>
            </a:pPr>
            <a:r>
              <a:rPr lang="en-US" sz="2000" dirty="0">
                <a:solidFill>
                  <a:prstClr val="black"/>
                </a:solidFill>
                <a:latin typeface="Arial"/>
                <a:cs typeface="Arial"/>
              </a:rPr>
              <a:t>Total # of barriers with significant habitat (</a:t>
            </a:r>
            <a:r>
              <a:rPr lang="en-US" sz="2000" u="sng" dirty="0">
                <a:solidFill>
                  <a:prstClr val="black"/>
                </a:solidFill>
                <a:latin typeface="Arial"/>
                <a:cs typeface="Arial"/>
              </a:rPr>
              <a:t>&gt;</a:t>
            </a:r>
            <a:r>
              <a:rPr lang="en-US" sz="2000" dirty="0">
                <a:solidFill>
                  <a:prstClr val="black"/>
                </a:solidFill>
                <a:latin typeface="Arial"/>
                <a:cs typeface="Arial"/>
              </a:rPr>
              <a:t> 200 meters)= 806</a:t>
            </a:r>
            <a:endParaRPr lang="en-US" sz="2000">
              <a:solidFill>
                <a:prstClr val="black"/>
              </a:solidFill>
              <a:cs typeface="Arial"/>
            </a:endParaRPr>
          </a:p>
          <a:p>
            <a:pPr defTabSz="609585">
              <a:spcBef>
                <a:spcPct val="20000"/>
              </a:spcBef>
              <a:spcAft>
                <a:spcPct val="0"/>
              </a:spcAft>
            </a:pPr>
            <a:endParaRPr lang="en-US" sz="2000" dirty="0">
              <a:solidFill>
                <a:prstClr val="black"/>
              </a:solidFill>
              <a:latin typeface="Arial"/>
              <a:cs typeface="Arial"/>
            </a:endParaRPr>
          </a:p>
          <a:p>
            <a:pPr defTabSz="609585">
              <a:spcBef>
                <a:spcPct val="20000"/>
              </a:spcBef>
              <a:spcAft>
                <a:spcPct val="0"/>
              </a:spcAft>
            </a:pPr>
            <a:r>
              <a:rPr lang="en-US" sz="2000" dirty="0">
                <a:solidFill>
                  <a:prstClr val="black"/>
                </a:solidFill>
                <a:latin typeface="Arial"/>
                <a:cs typeface="Arial"/>
              </a:rPr>
              <a:t>2030 Delivery Plan ~ 400 barriers </a:t>
            </a:r>
          </a:p>
          <a:p>
            <a:pPr defTabSz="609585" eaLnBrk="0" fontAlgn="base" hangingPunct="0">
              <a:spcBef>
                <a:spcPct val="20000"/>
              </a:spcBef>
              <a:spcAft>
                <a:spcPct val="0"/>
              </a:spcAft>
            </a:pPr>
            <a:endParaRPr lang="en-US" sz="1850" dirty="0">
              <a:solidFill>
                <a:prstClr val="black"/>
              </a:solidFill>
              <a:latin typeface="Arial"/>
            </a:endParaRPr>
          </a:p>
          <a:p>
            <a:pPr defTabSz="609585">
              <a:spcBef>
                <a:spcPct val="20000"/>
              </a:spcBef>
              <a:spcAft>
                <a:spcPct val="0"/>
              </a:spcAft>
            </a:pPr>
            <a:endParaRPr lang="en-US" sz="1850" dirty="0">
              <a:solidFill>
                <a:prstClr val="black"/>
              </a:solidFill>
              <a:latin typeface="Arial"/>
              <a:cs typeface="Arial"/>
            </a:endParaRPr>
          </a:p>
          <a:p>
            <a:pPr defTabSz="609585">
              <a:spcBef>
                <a:spcPct val="20000"/>
              </a:spcBef>
              <a:spcAft>
                <a:spcPct val="0"/>
              </a:spcAft>
            </a:pPr>
            <a:endParaRPr lang="en-US" sz="1850" dirty="0">
              <a:solidFill>
                <a:prstClr val="black"/>
              </a:solidFill>
              <a:latin typeface="Arial"/>
              <a:cs typeface="Arial"/>
            </a:endParaRPr>
          </a:p>
          <a:p>
            <a:pPr defTabSz="609585">
              <a:spcBef>
                <a:spcPct val="20000"/>
              </a:spcBef>
              <a:spcAft>
                <a:spcPct val="0"/>
              </a:spcAft>
            </a:pPr>
            <a:r>
              <a:rPr lang="en-US" sz="1850" dirty="0">
                <a:solidFill>
                  <a:prstClr val="black"/>
                </a:solidFill>
                <a:latin typeface="Arial"/>
              </a:rPr>
              <a:t>Current as of July 2023</a:t>
            </a:r>
            <a:endParaRPr lang="en-US" dirty="0">
              <a:solidFill>
                <a:prstClr val="black"/>
              </a:solidFill>
            </a:endParaRPr>
          </a:p>
        </p:txBody>
      </p:sp>
      <p:sp>
        <p:nvSpPr>
          <p:cNvPr id="3" name="Slide Number Placeholder 2">
            <a:extLst>
              <a:ext uri="{FF2B5EF4-FFF2-40B4-BE49-F238E27FC236}">
                <a16:creationId xmlns:a16="http://schemas.microsoft.com/office/drawing/2014/main" id="{A065D72D-3F7D-48B8-A680-1723C83E5116}"/>
              </a:ext>
            </a:extLst>
          </p:cNvPr>
          <p:cNvSpPr>
            <a:spLocks noGrp="1"/>
          </p:cNvSpPr>
          <p:nvPr>
            <p:ph type="sldNum" sz="quarter" idx="12"/>
          </p:nvPr>
        </p:nvSpPr>
        <p:spPr>
          <a:xfrm>
            <a:off x="9347200" y="6492876"/>
            <a:ext cx="2844800" cy="365125"/>
          </a:xfrm>
        </p:spPr>
        <p:txBody>
          <a:bodyPr>
            <a:normAutofit/>
          </a:bodyPr>
          <a:lstStyle/>
          <a:p>
            <a:pPr defTabSz="1219170" fontAlgn="base">
              <a:lnSpc>
                <a:spcPct val="90000"/>
              </a:lnSpc>
              <a:spcBef>
                <a:spcPct val="0"/>
              </a:spcBef>
              <a:spcAft>
                <a:spcPts val="800"/>
              </a:spcAft>
              <a:defRPr/>
            </a:pPr>
            <a:fld id="{07A1B390-8C00-49C7-BEED-470B249615B6}" type="slidenum">
              <a:rPr lang="en-US">
                <a:solidFill>
                  <a:prstClr val="white"/>
                </a:solidFill>
                <a:latin typeface="Arial" charset="0"/>
              </a:rPr>
              <a:pPr defTabSz="1219170" fontAlgn="base">
                <a:lnSpc>
                  <a:spcPct val="90000"/>
                </a:lnSpc>
                <a:spcBef>
                  <a:spcPct val="0"/>
                </a:spcBef>
                <a:spcAft>
                  <a:spcPts val="800"/>
                </a:spcAft>
                <a:defRPr/>
              </a:pPr>
              <a:t>5</a:t>
            </a:fld>
            <a:endParaRPr lang="en-US" dirty="0">
              <a:solidFill>
                <a:prstClr val="white"/>
              </a:solidFill>
              <a:latin typeface="Arial" charset="0"/>
            </a:endParaRPr>
          </a:p>
        </p:txBody>
      </p:sp>
      <p:sp>
        <p:nvSpPr>
          <p:cNvPr id="5" name="TextBox 4">
            <a:extLst>
              <a:ext uri="{FF2B5EF4-FFF2-40B4-BE49-F238E27FC236}">
                <a16:creationId xmlns:a16="http://schemas.microsoft.com/office/drawing/2014/main" id="{B5BB29DF-CEE9-4F8B-B4DB-5CC08BDBC5C5}"/>
              </a:ext>
            </a:extLst>
          </p:cNvPr>
          <p:cNvSpPr txBox="1"/>
          <p:nvPr/>
        </p:nvSpPr>
        <p:spPr>
          <a:xfrm>
            <a:off x="7594601" y="1790701"/>
            <a:ext cx="2730500" cy="461665"/>
          </a:xfrm>
          <a:prstGeom prst="rect">
            <a:avLst/>
          </a:prstGeom>
          <a:noFill/>
        </p:spPr>
        <p:txBody>
          <a:bodyPr wrap="square" rtlCol="0">
            <a:spAutoFit/>
          </a:bodyPr>
          <a:lstStyle/>
          <a:p>
            <a:pPr defTabSz="1219170" fontAlgn="base">
              <a:spcBef>
                <a:spcPct val="0"/>
              </a:spcBef>
              <a:spcAft>
                <a:spcPct val="0"/>
              </a:spcAft>
            </a:pPr>
            <a:endParaRPr lang="en-US" sz="2400" dirty="0">
              <a:solidFill>
                <a:prstClr val="black"/>
              </a:solidFill>
              <a:latin typeface="Arial" charset="0"/>
            </a:endParaRPr>
          </a:p>
        </p:txBody>
      </p:sp>
    </p:spTree>
    <p:extLst>
      <p:ext uri="{BB962C8B-B14F-4D97-AF65-F5344CB8AC3E}">
        <p14:creationId xmlns:p14="http://schemas.microsoft.com/office/powerpoint/2010/main" val="28466783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28FA-162D-795F-61CE-9E366845B785}"/>
              </a:ext>
            </a:extLst>
          </p:cNvPr>
          <p:cNvSpPr>
            <a:spLocks noGrp="1"/>
          </p:cNvSpPr>
          <p:nvPr>
            <p:ph type="title"/>
          </p:nvPr>
        </p:nvSpPr>
        <p:spPr>
          <a:xfrm>
            <a:off x="128070" y="195769"/>
            <a:ext cx="5486400" cy="1143000"/>
          </a:xfrm>
        </p:spPr>
        <p:txBody>
          <a:bodyPr/>
          <a:lstStyle/>
          <a:p>
            <a:r>
              <a:rPr lang="en-US" dirty="0"/>
              <a:t>Program Status</a:t>
            </a:r>
          </a:p>
        </p:txBody>
      </p:sp>
      <p:sp>
        <p:nvSpPr>
          <p:cNvPr id="5" name="Slide Number Placeholder 4">
            <a:extLst>
              <a:ext uri="{FF2B5EF4-FFF2-40B4-BE49-F238E27FC236}">
                <a16:creationId xmlns:a16="http://schemas.microsoft.com/office/drawing/2014/main" id="{4F7E5372-353F-F85A-44E0-B4A04EDE5EEB}"/>
              </a:ext>
            </a:extLst>
          </p:cNvPr>
          <p:cNvSpPr>
            <a:spLocks noGrp="1"/>
          </p:cNvSpPr>
          <p:nvPr>
            <p:ph type="sldNum" sz="quarter" idx="12"/>
          </p:nvPr>
        </p:nvSpPr>
        <p:spPr/>
        <p:txBody>
          <a:bodyPr/>
          <a:lstStyle/>
          <a:p>
            <a:pPr>
              <a:defRPr/>
            </a:pPr>
            <a:fld id="{07A1B390-8C00-49C7-BEED-470B249615B6}" type="slidenum">
              <a:rPr lang="en-US" smtClean="0"/>
              <a:pPr>
                <a:defRPr/>
              </a:pPr>
              <a:t>6</a:t>
            </a:fld>
            <a:endParaRPr lang="en-US" dirty="0"/>
          </a:p>
        </p:txBody>
      </p:sp>
      <p:sp>
        <p:nvSpPr>
          <p:cNvPr id="10" name="TextBox 9">
            <a:extLst>
              <a:ext uri="{FF2B5EF4-FFF2-40B4-BE49-F238E27FC236}">
                <a16:creationId xmlns:a16="http://schemas.microsoft.com/office/drawing/2014/main" id="{96344D62-B1EB-20C4-CCDE-9BAA250456D2}"/>
              </a:ext>
            </a:extLst>
          </p:cNvPr>
          <p:cNvSpPr txBox="1"/>
          <p:nvPr/>
        </p:nvSpPr>
        <p:spPr>
          <a:xfrm>
            <a:off x="22353" y="5889338"/>
            <a:ext cx="4729278" cy="369332"/>
          </a:xfrm>
          <a:prstGeom prst="rect">
            <a:avLst/>
          </a:prstGeom>
          <a:noFill/>
        </p:spPr>
        <p:txBody>
          <a:bodyPr wrap="square" rtlCol="0">
            <a:spAutoFit/>
          </a:bodyPr>
          <a:lstStyle/>
          <a:p>
            <a:pPr marL="456469" lvl="1"/>
            <a:r>
              <a:rPr lang="en-US" dirty="0"/>
              <a:t>Current program estimate is $7.8 billion</a:t>
            </a:r>
          </a:p>
        </p:txBody>
      </p:sp>
      <p:pic>
        <p:nvPicPr>
          <p:cNvPr id="14" name="Picture 13">
            <a:extLst>
              <a:ext uri="{FF2B5EF4-FFF2-40B4-BE49-F238E27FC236}">
                <a16:creationId xmlns:a16="http://schemas.microsoft.com/office/drawing/2014/main" id="{60FF7BAA-9852-271A-F7BC-2391CC51D971}"/>
              </a:ext>
            </a:extLst>
          </p:cNvPr>
          <p:cNvPicPr>
            <a:picLocks noChangeAspect="1"/>
          </p:cNvPicPr>
          <p:nvPr/>
        </p:nvPicPr>
        <p:blipFill>
          <a:blip r:embed="rId3"/>
          <a:stretch>
            <a:fillRect/>
          </a:stretch>
        </p:blipFill>
        <p:spPr>
          <a:xfrm>
            <a:off x="5851738" y="455499"/>
            <a:ext cx="6212192" cy="5618505"/>
          </a:xfrm>
          <a:prstGeom prst="rect">
            <a:avLst/>
          </a:prstGeom>
        </p:spPr>
      </p:pic>
      <p:pic>
        <p:nvPicPr>
          <p:cNvPr id="16" name="Picture 15">
            <a:extLst>
              <a:ext uri="{FF2B5EF4-FFF2-40B4-BE49-F238E27FC236}">
                <a16:creationId xmlns:a16="http://schemas.microsoft.com/office/drawing/2014/main" id="{BCBEAE13-AD48-B854-B143-824F8CD49181}"/>
              </a:ext>
            </a:extLst>
          </p:cNvPr>
          <p:cNvPicPr>
            <a:picLocks noChangeAspect="1"/>
          </p:cNvPicPr>
          <p:nvPr/>
        </p:nvPicPr>
        <p:blipFill>
          <a:blip r:embed="rId4"/>
          <a:stretch>
            <a:fillRect/>
          </a:stretch>
        </p:blipFill>
        <p:spPr>
          <a:xfrm>
            <a:off x="145800" y="1454043"/>
            <a:ext cx="5587304" cy="3949914"/>
          </a:xfrm>
          <a:prstGeom prst="rect">
            <a:avLst/>
          </a:prstGeom>
        </p:spPr>
      </p:pic>
    </p:spTree>
    <p:extLst>
      <p:ext uri="{BB962C8B-B14F-4D97-AF65-F5344CB8AC3E}">
        <p14:creationId xmlns:p14="http://schemas.microsoft.com/office/powerpoint/2010/main" val="1274092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flowing through a bridge&#10;&#10;Description automatically generated">
            <a:extLst>
              <a:ext uri="{FF2B5EF4-FFF2-40B4-BE49-F238E27FC236}">
                <a16:creationId xmlns:a16="http://schemas.microsoft.com/office/drawing/2014/main" id="{FC7AC9DE-6E5B-B139-A552-D0D19C207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746" y="2776897"/>
            <a:ext cx="4964446" cy="3723335"/>
          </a:xfrm>
          <a:prstGeom prst="rect">
            <a:avLst/>
          </a:prstGeom>
        </p:spPr>
      </p:pic>
      <p:pic>
        <p:nvPicPr>
          <p:cNvPr id="3" name="Picture 2" descr="A water flowing through a tunnel&#10;&#10;Description automatically generated with medium confidence">
            <a:extLst>
              <a:ext uri="{FF2B5EF4-FFF2-40B4-BE49-F238E27FC236}">
                <a16:creationId xmlns:a16="http://schemas.microsoft.com/office/drawing/2014/main" id="{3F7438A9-E084-47B3-2D6F-31C18A616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37" y="2828211"/>
            <a:ext cx="5509963" cy="3673309"/>
          </a:xfrm>
          <a:prstGeom prst="rect">
            <a:avLst/>
          </a:prstGeom>
        </p:spPr>
      </p:pic>
      <p:sp>
        <p:nvSpPr>
          <p:cNvPr id="6" name="TextBox 5">
            <a:extLst>
              <a:ext uri="{FF2B5EF4-FFF2-40B4-BE49-F238E27FC236}">
                <a16:creationId xmlns:a16="http://schemas.microsoft.com/office/drawing/2014/main" id="{20739DD0-921A-EF7D-767E-64253BC0003F}"/>
              </a:ext>
            </a:extLst>
          </p:cNvPr>
          <p:cNvSpPr txBox="1"/>
          <p:nvPr/>
        </p:nvSpPr>
        <p:spPr>
          <a:xfrm>
            <a:off x="1737926" y="6500232"/>
            <a:ext cx="7307332" cy="508000"/>
          </a:xfrm>
          <a:prstGeom prst="rect">
            <a:avLst/>
          </a:prstGeom>
        </p:spPr>
        <p:txBody>
          <a:bodyPr vert="horz" lIns="91440" tIns="45720" rIns="91440" bIns="45720" rtlCol="0" anchor="t">
            <a:normAutofit/>
          </a:bodyPr>
          <a:lstStyle/>
          <a:p>
            <a:pPr algn="r">
              <a:lnSpc>
                <a:spcPct val="90000"/>
              </a:lnSpc>
              <a:spcBef>
                <a:spcPts val="1000"/>
              </a:spcBef>
            </a:pPr>
            <a:r>
              <a:rPr lang="en-US" sz="1600" dirty="0">
                <a:solidFill>
                  <a:schemeClr val="bg1"/>
                </a:solidFill>
              </a:rPr>
              <a:t>Photo Credit: WSDOT (US101/Sievert Creek)</a:t>
            </a:r>
          </a:p>
        </p:txBody>
      </p:sp>
      <p:sp>
        <p:nvSpPr>
          <p:cNvPr id="4" name="TextBox 3">
            <a:extLst>
              <a:ext uri="{FF2B5EF4-FFF2-40B4-BE49-F238E27FC236}">
                <a16:creationId xmlns:a16="http://schemas.microsoft.com/office/drawing/2014/main" id="{E6EC1A91-6AC5-E29C-8813-6A90A637393D}"/>
              </a:ext>
            </a:extLst>
          </p:cNvPr>
          <p:cNvSpPr txBox="1"/>
          <p:nvPr/>
        </p:nvSpPr>
        <p:spPr>
          <a:xfrm>
            <a:off x="277090" y="44500"/>
            <a:ext cx="11637819" cy="2492990"/>
          </a:xfrm>
          <a:prstGeom prst="rect">
            <a:avLst/>
          </a:prstGeom>
          <a:solidFill>
            <a:schemeClr val="accent1">
              <a:lumMod val="75000"/>
            </a:schemeClr>
          </a:solidFill>
        </p:spPr>
        <p:txBody>
          <a:bodyPr wrap="square" rtlCol="0">
            <a:spAutoFit/>
          </a:bodyPr>
          <a:lstStyle/>
          <a:p>
            <a:pPr algn="ctr"/>
            <a:r>
              <a:rPr lang="en-US" sz="3200" b="1" dirty="0">
                <a:solidFill>
                  <a:schemeClr val="bg1"/>
                </a:solidFill>
              </a:rPr>
              <a:t>WATER CROSSING DESIGN GOALS</a:t>
            </a:r>
          </a:p>
          <a:p>
            <a:endParaRPr lang="en-US" dirty="0">
              <a:solidFill>
                <a:schemeClr val="bg1"/>
              </a:solidFill>
            </a:endParaRPr>
          </a:p>
          <a:p>
            <a:pPr marL="171450" lvl="0" indent="-171450">
              <a:spcAft>
                <a:spcPts val="600"/>
              </a:spcAft>
              <a:buFont typeface="Arial" panose="020B0604020202020204" pitchFamily="34" charset="0"/>
              <a:buChar char="•"/>
            </a:pPr>
            <a:r>
              <a:rPr lang="en-US" sz="2400" b="0" i="0" baseline="0" dirty="0">
                <a:solidFill>
                  <a:schemeClr val="bg1"/>
                </a:solidFill>
              </a:rPr>
              <a:t>Accommodate increased frequency of severe storms expected in the future</a:t>
            </a:r>
            <a:endParaRPr lang="en-US" sz="2400" dirty="0">
              <a:solidFill>
                <a:schemeClr val="bg1"/>
              </a:solidFill>
            </a:endParaRPr>
          </a:p>
          <a:p>
            <a:pPr marL="171450" lvl="0" indent="-171450">
              <a:spcAft>
                <a:spcPts val="600"/>
              </a:spcAft>
              <a:buFont typeface="Arial" panose="020B0604020202020204" pitchFamily="34" charset="0"/>
              <a:buChar char="•"/>
            </a:pPr>
            <a:r>
              <a:rPr lang="en-US" sz="2400" b="0" i="0" baseline="0" dirty="0">
                <a:solidFill>
                  <a:schemeClr val="bg1"/>
                </a:solidFill>
              </a:rPr>
              <a:t>Ensuring structure stability and functionality throughout the life of the asset</a:t>
            </a:r>
            <a:endParaRPr lang="en-US" sz="2400" dirty="0">
              <a:solidFill>
                <a:schemeClr val="bg1"/>
              </a:solidFill>
            </a:endParaRPr>
          </a:p>
          <a:p>
            <a:pPr marL="171450" lvl="0" indent="-171450">
              <a:spcAft>
                <a:spcPts val="600"/>
              </a:spcAft>
              <a:buFont typeface="Arial" panose="020B0604020202020204" pitchFamily="34" charset="0"/>
              <a:buChar char="•"/>
            </a:pPr>
            <a:r>
              <a:rPr lang="en-US" sz="2400" dirty="0">
                <a:solidFill>
                  <a:schemeClr val="bg1"/>
                </a:solidFill>
              </a:rPr>
              <a:t>Provide access to quality spawning and rearing habitat at all life stages and at all flows</a:t>
            </a:r>
          </a:p>
        </p:txBody>
      </p:sp>
    </p:spTree>
    <p:extLst>
      <p:ext uri="{BB962C8B-B14F-4D97-AF65-F5344CB8AC3E}">
        <p14:creationId xmlns:p14="http://schemas.microsoft.com/office/powerpoint/2010/main" val="11586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F2482F-E66C-2359-FAF1-8E51454EEA32}"/>
              </a:ext>
            </a:extLst>
          </p:cNvPr>
          <p:cNvSpPr txBox="1"/>
          <p:nvPr/>
        </p:nvSpPr>
        <p:spPr>
          <a:xfrm>
            <a:off x="106878" y="71256"/>
            <a:ext cx="1923803" cy="1330036"/>
          </a:xfrm>
          <a:prstGeom prst="rect">
            <a:avLst/>
          </a:prstGeom>
          <a:solidFill>
            <a:schemeClr val="bg1"/>
          </a:solidFill>
        </p:spPr>
        <p:txBody>
          <a:bodyPr wrap="square" rtlCol="0">
            <a:spAutoFit/>
          </a:bodyPr>
          <a:lstStyle/>
          <a:p>
            <a:endParaRPr lang="en-US" dirty="0"/>
          </a:p>
        </p:txBody>
      </p:sp>
      <p:pic>
        <p:nvPicPr>
          <p:cNvPr id="4" name="Picture 3" descr="A fallen tree in a stream&#10;&#10;Description automatically generated">
            <a:extLst>
              <a:ext uri="{FF2B5EF4-FFF2-40B4-BE49-F238E27FC236}">
                <a16:creationId xmlns:a16="http://schemas.microsoft.com/office/drawing/2014/main" id="{E8F61B74-91E0-2904-3FEF-01866E165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 y="712523"/>
            <a:ext cx="5573480" cy="4180110"/>
          </a:xfrm>
          <a:prstGeom prst="rect">
            <a:avLst/>
          </a:prstGeom>
        </p:spPr>
      </p:pic>
      <p:pic>
        <p:nvPicPr>
          <p:cNvPr id="6" name="Picture 5" descr="A river with logs and water&#10;&#10;Description automatically generated with medium confidence">
            <a:extLst>
              <a:ext uri="{FF2B5EF4-FFF2-40B4-BE49-F238E27FC236}">
                <a16:creationId xmlns:a16="http://schemas.microsoft.com/office/drawing/2014/main" id="{2DBC00ED-7DEC-5C64-6041-2742DB3AE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161" y="1650674"/>
            <a:ext cx="6194961" cy="4646221"/>
          </a:xfrm>
          <a:prstGeom prst="rect">
            <a:avLst/>
          </a:prstGeom>
        </p:spPr>
      </p:pic>
      <p:sp>
        <p:nvSpPr>
          <p:cNvPr id="7" name="TextBox 6">
            <a:extLst>
              <a:ext uri="{FF2B5EF4-FFF2-40B4-BE49-F238E27FC236}">
                <a16:creationId xmlns:a16="http://schemas.microsoft.com/office/drawing/2014/main" id="{5053C7AB-36A0-37C0-DCDF-ECCD198319A1}"/>
              </a:ext>
            </a:extLst>
          </p:cNvPr>
          <p:cNvSpPr txBox="1"/>
          <p:nvPr/>
        </p:nvSpPr>
        <p:spPr>
          <a:xfrm>
            <a:off x="1737926" y="6500232"/>
            <a:ext cx="7307332" cy="508000"/>
          </a:xfrm>
          <a:prstGeom prst="rect">
            <a:avLst/>
          </a:prstGeom>
        </p:spPr>
        <p:txBody>
          <a:bodyPr vert="horz" lIns="91440" tIns="45720" rIns="91440" bIns="45720" rtlCol="0" anchor="t">
            <a:normAutofit/>
          </a:bodyPr>
          <a:lstStyle/>
          <a:p>
            <a:pPr algn="r">
              <a:lnSpc>
                <a:spcPct val="90000"/>
              </a:lnSpc>
              <a:spcBef>
                <a:spcPts val="1000"/>
              </a:spcBef>
            </a:pPr>
            <a:r>
              <a:rPr lang="en-US" sz="1600" dirty="0">
                <a:solidFill>
                  <a:schemeClr val="bg1"/>
                </a:solidFill>
              </a:rPr>
              <a:t>Photo Credit: Henry Hu</a:t>
            </a:r>
          </a:p>
        </p:txBody>
      </p:sp>
    </p:spTree>
    <p:extLst>
      <p:ext uri="{BB962C8B-B14F-4D97-AF65-F5344CB8AC3E}">
        <p14:creationId xmlns:p14="http://schemas.microsoft.com/office/powerpoint/2010/main" val="4276598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4289F16-E17A-4B43-B780-2B1763C796CD}"/>
              </a:ext>
            </a:extLst>
          </p:cNvPr>
          <p:cNvSpPr txBox="1">
            <a:spLocks/>
          </p:cNvSpPr>
          <p:nvPr/>
        </p:nvSpPr>
        <p:spPr>
          <a:xfrm>
            <a:off x="723899" y="0"/>
            <a:ext cx="10744201" cy="1129553"/>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t>WSDOT has made significant progress in designing and constructing a climate resilient fish passable crossing</a:t>
            </a:r>
          </a:p>
        </p:txBody>
      </p:sp>
      <p:sp>
        <p:nvSpPr>
          <p:cNvPr id="9" name="TextBox 8">
            <a:extLst>
              <a:ext uri="{FF2B5EF4-FFF2-40B4-BE49-F238E27FC236}">
                <a16:creationId xmlns:a16="http://schemas.microsoft.com/office/drawing/2014/main" id="{5D71184C-503B-4DBA-9EF4-E03B3F2D79BE}"/>
              </a:ext>
            </a:extLst>
          </p:cNvPr>
          <p:cNvSpPr txBox="1"/>
          <p:nvPr/>
        </p:nvSpPr>
        <p:spPr>
          <a:xfrm>
            <a:off x="1038854" y="1327437"/>
            <a:ext cx="9338216"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Modeling using SRH-2D</a:t>
            </a:r>
          </a:p>
          <a:p>
            <a:pPr marL="285750" indent="-285750">
              <a:buFont typeface="Arial" panose="020B0604020202020204" pitchFamily="34" charset="0"/>
              <a:buChar char="•"/>
            </a:pPr>
            <a:r>
              <a:rPr lang="en-US" sz="3200" dirty="0"/>
              <a:t>2080 projected flows</a:t>
            </a:r>
          </a:p>
          <a:p>
            <a:pPr marL="285750" indent="-285750">
              <a:buFont typeface="Arial" panose="020B0604020202020204" pitchFamily="34" charset="0"/>
              <a:buChar char="•"/>
            </a:pPr>
            <a:r>
              <a:rPr lang="en-US" sz="3200" dirty="0"/>
              <a:t>Maintenance Clearance </a:t>
            </a:r>
          </a:p>
          <a:p>
            <a:pPr marL="285750" indent="-285750">
              <a:buFont typeface="Arial" panose="020B0604020202020204" pitchFamily="34" charset="0"/>
              <a:buChar char="•"/>
            </a:pPr>
            <a:r>
              <a:rPr lang="en-US" sz="3200" dirty="0"/>
              <a:t>Scour Certification</a:t>
            </a:r>
          </a:p>
          <a:p>
            <a:pPr marL="285750" indent="-285750">
              <a:buFont typeface="Arial" panose="020B0604020202020204" pitchFamily="34" charset="0"/>
              <a:buChar char="•"/>
            </a:pPr>
            <a:r>
              <a:rPr lang="en-US" sz="3200" dirty="0"/>
              <a:t>Channel Complexity</a:t>
            </a:r>
          </a:p>
          <a:p>
            <a:pPr marL="285750" indent="-285750">
              <a:buFont typeface="Arial" panose="020B0604020202020204" pitchFamily="34" charset="0"/>
              <a:buChar char="•"/>
            </a:pPr>
            <a:r>
              <a:rPr lang="en-US" sz="3200" dirty="0">
                <a:solidFill>
                  <a:srgbClr val="FF0000"/>
                </a:solidFill>
              </a:rPr>
              <a:t>Floodplain Permit - Remaining challenge for many sites</a:t>
            </a:r>
            <a:endParaRPr lang="en-US" sz="3200" dirty="0"/>
          </a:p>
        </p:txBody>
      </p:sp>
    </p:spTree>
    <p:extLst>
      <p:ext uri="{BB962C8B-B14F-4D97-AF65-F5344CB8AC3E}">
        <p14:creationId xmlns:p14="http://schemas.microsoft.com/office/powerpoint/2010/main" val="4121581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SDOT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DOT_PPT_TEMPLATE" id="{6B214F27-738A-43C6-9AF8-0FDF87C1038E}" vid="{EBE13C57-05D0-4B48-B702-089E13445955}"/>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SDOT_PPT_TEMPLATE_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DOT_PPT_TEMPLATE_WIDE.potx  -  Read-Only" id="{9CD6641E-6DF7-4338-BB53-B7197CB1F704}" vid="{F4C29658-CE70-4484-AB6A-AB74DAB69876}"/>
    </a:ext>
  </a:extLst>
</a:theme>
</file>

<file path=ppt/theme/theme8.xml><?xml version="1.0" encoding="utf-8"?>
<a:theme xmlns:a="http://schemas.openxmlformats.org/drawingml/2006/main" name="WSDOT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DOT_PPT_TEMPLATE_WIDE.potx  -  Read-Only" id="{9CD6641E-6DF7-4338-BB53-B7197CB1F704}" vid="{EC7019A7-793E-417D-942D-171BBA69433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2BAF31C40CF042A0D738DEE8D98D7B" ma:contentTypeVersion="6" ma:contentTypeDescription="Create a new document." ma:contentTypeScope="" ma:versionID="9254609867d15cced972d359431c76cd">
  <xsd:schema xmlns:xsd="http://www.w3.org/2001/XMLSchema" xmlns:xs="http://www.w3.org/2001/XMLSchema" xmlns:p="http://schemas.microsoft.com/office/2006/metadata/properties" xmlns:ns2="233a95c0-faf1-48ee-8b19-e5d3f7fa0458" xmlns:ns3="0f4633c8-0f85-4b4b-b68b-55575460b325" targetNamespace="http://schemas.microsoft.com/office/2006/metadata/properties" ma:root="true" ma:fieldsID="c43c85f93db269da29c4f4102bfe4275" ns2:_="" ns3:_="">
    <xsd:import namespace="233a95c0-faf1-48ee-8b19-e5d3f7fa0458"/>
    <xsd:import namespace="0f4633c8-0f85-4b4b-b68b-55575460b3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3a95c0-faf1-48ee-8b19-e5d3f7fa04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4633c8-0f85-4b4b-b68b-55575460b3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450C93-1B87-4158-A323-50338B473C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3a95c0-faf1-48ee-8b19-e5d3f7fa0458"/>
    <ds:schemaRef ds:uri="0f4633c8-0f85-4b4b-b68b-55575460b3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E7E4AC-BCF7-46A6-AD16-8A3E1941AAE4}">
  <ds:schemaRefs>
    <ds:schemaRef ds:uri="http://schemas.microsoft.com/sharepoint/v3/contenttype/forms"/>
  </ds:schemaRefs>
</ds:datastoreItem>
</file>

<file path=customXml/itemProps3.xml><?xml version="1.0" encoding="utf-8"?>
<ds:datastoreItem xmlns:ds="http://schemas.openxmlformats.org/officeDocument/2006/customXml" ds:itemID="{2CF1A277-E003-4E30-B0C6-53F93A61779A}">
  <ds:schemaRefs>
    <ds:schemaRef ds:uri="http://purl.org/dc/elements/1.1/"/>
    <ds:schemaRef ds:uri="http://purl.org/dc/dcmitype/"/>
    <ds:schemaRef ds:uri="077aedec-098b-4022-8d75-76be1869eba6"/>
    <ds:schemaRef ds:uri="697f0aa1-efd7-4581-bbd9-896b371e9d1c"/>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47494</TotalTime>
  <Words>1340</Words>
  <Application>Microsoft Office PowerPoint</Application>
  <PresentationFormat>Widescreen</PresentationFormat>
  <Paragraphs>214</Paragraphs>
  <Slides>30</Slides>
  <Notes>30</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30</vt:i4>
      </vt:variant>
    </vt:vector>
  </HeadingPairs>
  <TitlesOfParts>
    <vt:vector size="43" baseType="lpstr">
      <vt:lpstr>Arial</vt:lpstr>
      <vt:lpstr>Arial Black</vt:lpstr>
      <vt:lpstr>Arial Narrow</vt:lpstr>
      <vt:lpstr>Calibri</vt:lpstr>
      <vt:lpstr>Helvetica</vt:lpstr>
      <vt:lpstr>Office Theme</vt:lpstr>
      <vt:lpstr>3_Office Theme</vt:lpstr>
      <vt:lpstr>4_Office Theme</vt:lpstr>
      <vt:lpstr>WSDOT_PPT_TEMPLATE</vt:lpstr>
      <vt:lpstr>1_Office Theme</vt:lpstr>
      <vt:lpstr>2_Office Theme</vt:lpstr>
      <vt:lpstr>WSDOT_PPT_TEMPLATE_WIDE</vt:lpstr>
      <vt:lpstr>WSDOT CONTENT SLIDES</vt:lpstr>
      <vt:lpstr>PowerPoint Presentation</vt:lpstr>
      <vt:lpstr>Julie Heilman</vt:lpstr>
      <vt:lpstr>Fish Passage Program Overview </vt:lpstr>
      <vt:lpstr>WSDOT Fish Passage Barriers</vt:lpstr>
      <vt:lpstr>WSDOT 2030 Fish Passage Delivery Plan</vt:lpstr>
      <vt:lpstr>Program Status</vt:lpstr>
      <vt:lpstr>PowerPoint Presentation</vt:lpstr>
      <vt:lpstr>PowerPoint Presentation</vt:lpstr>
      <vt:lpstr>PowerPoint Presentation</vt:lpstr>
      <vt:lpstr>PowerPoint Presentation</vt:lpstr>
      <vt:lpstr>Henry Hu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 Dolnick</dc:creator>
  <cp:lastModifiedBy>Hiciano, Wendy (FHWA)</cp:lastModifiedBy>
  <cp:revision>866</cp:revision>
  <cp:lastPrinted>2019-11-05T16:05:19Z</cp:lastPrinted>
  <dcterms:created xsi:type="dcterms:W3CDTF">2019-10-01T18:34:00Z</dcterms:created>
  <dcterms:modified xsi:type="dcterms:W3CDTF">2024-08-22T18:13:23Z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0x0101006A2BAF31C40CF042A0D738DEE8D98D7B</vt:lpwstr>
  </property>
  <property fmtid="{D5CDD505-2E9C-101B-9397-08002B2CF9AE}" pid="3" name="MediaServiceImageTags">
    <vt:lpwstr/>
  </property>
</Properties>
</file>